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8"/>
  </p:notesMasterIdLst>
  <p:handoutMasterIdLst>
    <p:handoutMasterId r:id="rId19"/>
  </p:handoutMasterIdLst>
  <p:sldIdLst>
    <p:sldId id="256" r:id="rId2"/>
    <p:sldId id="1940" r:id="rId3"/>
    <p:sldId id="1986" r:id="rId4"/>
    <p:sldId id="1924" r:id="rId5"/>
    <p:sldId id="1988" r:id="rId6"/>
    <p:sldId id="1925" r:id="rId7"/>
    <p:sldId id="1989" r:id="rId8"/>
    <p:sldId id="1990" r:id="rId9"/>
    <p:sldId id="1991" r:id="rId10"/>
    <p:sldId id="1992" r:id="rId11"/>
    <p:sldId id="1993" r:id="rId12"/>
    <p:sldId id="1995" r:id="rId13"/>
    <p:sldId id="1994" r:id="rId14"/>
    <p:sldId id="1996" r:id="rId15"/>
    <p:sldId id="1997" r:id="rId16"/>
    <p:sldId id="1998"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Open Sans bold" panose="020B0706030804020204" pitchFamily="34" charset="0"/>
      <p:regular r:id="rId28"/>
      <p:bold r:id="rId29"/>
      <p:italic r:id="rId30"/>
      <p:boldItalic r:id="rId31"/>
    </p:embeddedFont>
    <p:embeddedFont>
      <p:font typeface="Open Sans Light" panose="020B0306030504020204" pitchFamily="34"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40"/>
            <p14:sldId id="1986"/>
            <p14:sldId id="1924"/>
            <p14:sldId id="1988"/>
            <p14:sldId id="1925"/>
            <p14:sldId id="1989"/>
            <p14:sldId id="1990"/>
            <p14:sldId id="1991"/>
            <p14:sldId id="1992"/>
            <p14:sldId id="1993"/>
            <p14:sldId id="1995"/>
            <p14:sldId id="1994"/>
            <p14:sldId id="1996"/>
            <p14:sldId id="1997"/>
            <p14:sldId id="19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82" autoAdjust="0"/>
    <p:restoredTop sz="96327" autoAdjust="0"/>
  </p:normalViewPr>
  <p:slideViewPr>
    <p:cSldViewPr snapToGrid="0" showGuides="1">
      <p:cViewPr varScale="1">
        <p:scale>
          <a:sx n="83" d="100"/>
          <a:sy n="83" d="100"/>
        </p:scale>
        <p:origin x="216"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hyperlink" Target="https://nalu.readthedocs.io/en/latest/source/theory/boundaryConditions.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 Id="rId5" Type="http://schemas.openxmlformats.org/officeDocument/2006/relationships/image" Target="../media/image15.emf"/><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4.emf"/><Relationship Id="rId7" Type="http://schemas.openxmlformats.org/officeDocument/2006/relationships/image" Target="../media/image19.emf"/><Relationship Id="rId2" Type="http://schemas.openxmlformats.org/officeDocument/2006/relationships/image" Target="../media/image16.emf"/><Relationship Id="rId1" Type="http://schemas.openxmlformats.org/officeDocument/2006/relationships/slideLayout" Target="../slideLayouts/slideLayout4.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4.emf"/><Relationship Id="rId7" Type="http://schemas.openxmlformats.org/officeDocument/2006/relationships/image" Target="../media/image19.emf"/><Relationship Id="rId2" Type="http://schemas.openxmlformats.org/officeDocument/2006/relationships/image" Target="../media/image16.emf"/><Relationship Id="rId1" Type="http://schemas.openxmlformats.org/officeDocument/2006/relationships/slideLayout" Target="../slideLayouts/slideLayout4.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1.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t>
            </a:r>
            <a:r>
              <a:rPr lang="en-US" sz="2400" dirty="0"/>
              <a:t>Boundary Conditions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FBCF40-AA68-CBA1-127D-89E2B96F2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267" y="2587994"/>
            <a:ext cx="4325932" cy="3657600"/>
          </a:xfrm>
          <a:prstGeom prst="rect">
            <a:avLst/>
          </a:prstGeom>
        </p:spPr>
      </p:pic>
      <p:sp>
        <p:nvSpPr>
          <p:cNvPr id="2" name="Title 1">
            <a:extLst>
              <a:ext uri="{FF2B5EF4-FFF2-40B4-BE49-F238E27FC236}">
                <a16:creationId xmlns:a16="http://schemas.microsoft.com/office/drawing/2014/main" id="{1F45AF1F-254E-57DF-DB12-6B613AF9E588}"/>
              </a:ext>
            </a:extLst>
          </p:cNvPr>
          <p:cNvSpPr>
            <a:spLocks noGrp="1"/>
          </p:cNvSpPr>
          <p:nvPr>
            <p:ph type="title"/>
          </p:nvPr>
        </p:nvSpPr>
        <p:spPr/>
        <p:txBody>
          <a:bodyPr/>
          <a:lstStyle/>
          <a:p>
            <a:r>
              <a:rPr lang="en-US" dirty="0"/>
              <a:t>For Example, a Vertex-Centered (EBVC/CVFEM) Inflow Boundary</a:t>
            </a:r>
            <a:br>
              <a:rPr lang="en-US" dirty="0"/>
            </a:br>
            <a:r>
              <a:rPr lang="en-US" dirty="0"/>
              <a:t>Flux-based (Weak treatment)</a:t>
            </a:r>
          </a:p>
        </p:txBody>
      </p:sp>
      <p:sp>
        <p:nvSpPr>
          <p:cNvPr id="3" name="Slide Number Placeholder 2">
            <a:extLst>
              <a:ext uri="{FF2B5EF4-FFF2-40B4-BE49-F238E27FC236}">
                <a16:creationId xmlns:a16="http://schemas.microsoft.com/office/drawing/2014/main" id="{67161F0D-0104-75A0-725F-A20D4E9A171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11" name="TextBox 10">
            <a:extLst>
              <a:ext uri="{FF2B5EF4-FFF2-40B4-BE49-F238E27FC236}">
                <a16:creationId xmlns:a16="http://schemas.microsoft.com/office/drawing/2014/main" id="{FEB36560-70BE-8A90-50D1-441C99FED41B}"/>
              </a:ext>
            </a:extLst>
          </p:cNvPr>
          <p:cNvSpPr txBox="1"/>
          <p:nvPr/>
        </p:nvSpPr>
        <p:spPr>
          <a:xfrm>
            <a:off x="11112285" y="2975675"/>
            <a:ext cx="0" cy="0"/>
          </a:xfrm>
          <a:prstGeom prst="rect">
            <a:avLst/>
          </a:prstGeom>
        </p:spPr>
        <p:txBody>
          <a:bodyPr vert="horz" wrap="none" lIns="91440" tIns="45720" rIns="91440" bIns="45720" rtlCol="0">
            <a:noAutofit/>
          </a:bodyPr>
          <a:lstStyle/>
          <a:p>
            <a:pPr algn="l"/>
            <a:endParaRPr lang="en-US" dirty="0"/>
          </a:p>
        </p:txBody>
      </p:sp>
      <p:sp>
        <p:nvSpPr>
          <p:cNvPr id="12" name="Content Placeholder 3">
            <a:extLst>
              <a:ext uri="{FF2B5EF4-FFF2-40B4-BE49-F238E27FC236}">
                <a16:creationId xmlns:a16="http://schemas.microsoft.com/office/drawing/2014/main" id="{8E90F397-926A-D905-8B95-8D312AA5A73E}"/>
              </a:ext>
            </a:extLst>
          </p:cNvPr>
          <p:cNvSpPr>
            <a:spLocks noGrp="1"/>
          </p:cNvSpPr>
          <p:nvPr>
            <p:ph sz="quarter" idx="11"/>
          </p:nvPr>
        </p:nvSpPr>
        <p:spPr>
          <a:xfrm>
            <a:off x="647700" y="1409700"/>
            <a:ext cx="11049000" cy="4610100"/>
          </a:xfrm>
        </p:spPr>
        <p:txBody>
          <a:bodyPr/>
          <a:lstStyle/>
          <a:p>
            <a:r>
              <a:rPr lang="en-US" dirty="0"/>
              <a:t>Consider an inflow boundary condition where the advection term is of interest</a:t>
            </a:r>
          </a:p>
          <a:p>
            <a:pPr marL="342900" indent="-342900">
              <a:buFont typeface="Arial" panose="020B0604020202020204" pitchFamily="34" charset="0"/>
              <a:buChar char="•"/>
            </a:pPr>
            <a:r>
              <a:rPr lang="en-US" dirty="0"/>
              <a:t>You may have a pipe flow with a given inflow velocity to match a Reynolds number:</a:t>
            </a:r>
          </a:p>
          <a:p>
            <a:pPr marL="342900" indent="-342900">
              <a:buFont typeface="Arial" panose="020B0604020202020204" pitchFamily="34" charset="0"/>
              <a:buChar char="•"/>
            </a:pPr>
            <a:r>
              <a:rPr lang="en-US" dirty="0"/>
              <a:t>A well-posed condition provides the inlet density, velocity and scalar values</a:t>
            </a:r>
          </a:p>
        </p:txBody>
      </p:sp>
      <p:sp>
        <p:nvSpPr>
          <p:cNvPr id="7" name="Striped Right Arrow 6">
            <a:extLst>
              <a:ext uri="{FF2B5EF4-FFF2-40B4-BE49-F238E27FC236}">
                <a16:creationId xmlns:a16="http://schemas.microsoft.com/office/drawing/2014/main" id="{041DAFB7-0BF6-DA1C-2C7C-F4A932098DE4}"/>
              </a:ext>
            </a:extLst>
          </p:cNvPr>
          <p:cNvSpPr/>
          <p:nvPr/>
        </p:nvSpPr>
        <p:spPr>
          <a:xfrm rot="730750">
            <a:off x="4890118" y="3784048"/>
            <a:ext cx="821410" cy="20888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2D971F3-AEAF-2D81-124C-E490B670AC0F}"/>
              </a:ext>
            </a:extLst>
          </p:cNvPr>
          <p:cNvSpPr txBox="1"/>
          <p:nvPr/>
        </p:nvSpPr>
        <p:spPr>
          <a:xfrm>
            <a:off x="4107051" y="3611104"/>
            <a:ext cx="0" cy="0"/>
          </a:xfrm>
          <a:prstGeom prst="rect">
            <a:avLst/>
          </a:prstGeom>
        </p:spPr>
        <p:txBody>
          <a:bodyPr vert="horz" wrap="none" lIns="91440" tIns="45720" rIns="91440" bIns="45720" rtlCol="0">
            <a:noAutofit/>
          </a:bodyPr>
          <a:lstStyle/>
          <a:p>
            <a:pPr algn="l"/>
            <a:r>
              <a:rPr lang="en-US" dirty="0"/>
              <a:t>Inflow</a:t>
            </a:r>
          </a:p>
        </p:txBody>
      </p:sp>
      <p:pic>
        <p:nvPicPr>
          <p:cNvPr id="10" name="Picture 9">
            <a:extLst>
              <a:ext uri="{FF2B5EF4-FFF2-40B4-BE49-F238E27FC236}">
                <a16:creationId xmlns:a16="http://schemas.microsoft.com/office/drawing/2014/main" id="{CBFA15FD-E316-B4FA-12F4-1D20136C6CBD}"/>
              </a:ext>
            </a:extLst>
          </p:cNvPr>
          <p:cNvPicPr>
            <a:picLocks noChangeAspect="1"/>
          </p:cNvPicPr>
          <p:nvPr/>
        </p:nvPicPr>
        <p:blipFill>
          <a:blip r:embed="rId3"/>
          <a:stretch>
            <a:fillRect/>
          </a:stretch>
        </p:blipFill>
        <p:spPr>
          <a:xfrm>
            <a:off x="507785" y="3909638"/>
            <a:ext cx="4140200" cy="762000"/>
          </a:xfrm>
          <a:prstGeom prst="rect">
            <a:avLst/>
          </a:prstGeom>
        </p:spPr>
      </p:pic>
      <p:sp>
        <p:nvSpPr>
          <p:cNvPr id="6" name="Striped Right Arrow 5">
            <a:extLst>
              <a:ext uri="{FF2B5EF4-FFF2-40B4-BE49-F238E27FC236}">
                <a16:creationId xmlns:a16="http://schemas.microsoft.com/office/drawing/2014/main" id="{26F4C0FD-2CC9-E697-F5B5-689DB3FC51DD}"/>
              </a:ext>
            </a:extLst>
          </p:cNvPr>
          <p:cNvSpPr/>
          <p:nvPr/>
        </p:nvSpPr>
        <p:spPr>
          <a:xfrm rot="730750">
            <a:off x="4732551" y="4525385"/>
            <a:ext cx="821410" cy="20888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78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FBCF40-AA68-CBA1-127D-89E2B96F2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267" y="2587994"/>
            <a:ext cx="4325932" cy="3657600"/>
          </a:xfrm>
          <a:prstGeom prst="rect">
            <a:avLst/>
          </a:prstGeom>
        </p:spPr>
      </p:pic>
      <p:sp>
        <p:nvSpPr>
          <p:cNvPr id="2" name="Title 1">
            <a:extLst>
              <a:ext uri="{FF2B5EF4-FFF2-40B4-BE49-F238E27FC236}">
                <a16:creationId xmlns:a16="http://schemas.microsoft.com/office/drawing/2014/main" id="{1F45AF1F-254E-57DF-DB12-6B613AF9E588}"/>
              </a:ext>
            </a:extLst>
          </p:cNvPr>
          <p:cNvSpPr>
            <a:spLocks noGrp="1"/>
          </p:cNvSpPr>
          <p:nvPr>
            <p:ph type="title"/>
          </p:nvPr>
        </p:nvSpPr>
        <p:spPr/>
        <p:txBody>
          <a:bodyPr/>
          <a:lstStyle/>
          <a:p>
            <a:r>
              <a:rPr lang="en-US" dirty="0"/>
              <a:t>For Example, a Vertex-Centered (EBVC/CVFEM) Inflow Boundary</a:t>
            </a:r>
            <a:br>
              <a:rPr lang="en-US" dirty="0"/>
            </a:br>
            <a:r>
              <a:rPr lang="en-US" dirty="0"/>
              <a:t>Dirichlet-based (Strong treatment)</a:t>
            </a:r>
          </a:p>
        </p:txBody>
      </p:sp>
      <p:sp>
        <p:nvSpPr>
          <p:cNvPr id="3" name="Slide Number Placeholder 2">
            <a:extLst>
              <a:ext uri="{FF2B5EF4-FFF2-40B4-BE49-F238E27FC236}">
                <a16:creationId xmlns:a16="http://schemas.microsoft.com/office/drawing/2014/main" id="{67161F0D-0104-75A0-725F-A20D4E9A171A}"/>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11" name="TextBox 10">
            <a:extLst>
              <a:ext uri="{FF2B5EF4-FFF2-40B4-BE49-F238E27FC236}">
                <a16:creationId xmlns:a16="http://schemas.microsoft.com/office/drawing/2014/main" id="{FEB36560-70BE-8A90-50D1-441C99FED41B}"/>
              </a:ext>
            </a:extLst>
          </p:cNvPr>
          <p:cNvSpPr txBox="1"/>
          <p:nvPr/>
        </p:nvSpPr>
        <p:spPr>
          <a:xfrm>
            <a:off x="11112285" y="2975675"/>
            <a:ext cx="0" cy="0"/>
          </a:xfrm>
          <a:prstGeom prst="rect">
            <a:avLst/>
          </a:prstGeom>
        </p:spPr>
        <p:txBody>
          <a:bodyPr vert="horz" wrap="none" lIns="91440" tIns="45720" rIns="91440" bIns="45720" rtlCol="0">
            <a:noAutofit/>
          </a:bodyPr>
          <a:lstStyle/>
          <a:p>
            <a:pPr algn="l"/>
            <a:endParaRPr lang="en-US" dirty="0"/>
          </a:p>
        </p:txBody>
      </p:sp>
      <p:sp>
        <p:nvSpPr>
          <p:cNvPr id="12" name="Content Placeholder 3">
            <a:extLst>
              <a:ext uri="{FF2B5EF4-FFF2-40B4-BE49-F238E27FC236}">
                <a16:creationId xmlns:a16="http://schemas.microsoft.com/office/drawing/2014/main" id="{8E90F397-926A-D905-8B95-8D312AA5A73E}"/>
              </a:ext>
            </a:extLst>
          </p:cNvPr>
          <p:cNvSpPr>
            <a:spLocks noGrp="1"/>
          </p:cNvSpPr>
          <p:nvPr>
            <p:ph sz="quarter" idx="11"/>
          </p:nvPr>
        </p:nvSpPr>
        <p:spPr>
          <a:xfrm>
            <a:off x="647700" y="1409700"/>
            <a:ext cx="11049000" cy="4610100"/>
          </a:xfrm>
        </p:spPr>
        <p:txBody>
          <a:bodyPr/>
          <a:lstStyle/>
          <a:p>
            <a:r>
              <a:rPr lang="en-US" dirty="0"/>
              <a:t>Consider an inflow boundary condition where the advection term is of interest</a:t>
            </a:r>
          </a:p>
          <a:p>
            <a:pPr marL="342900" indent="-342900">
              <a:buFont typeface="Arial" panose="020B0604020202020204" pitchFamily="34" charset="0"/>
              <a:buChar char="•"/>
            </a:pPr>
            <a:r>
              <a:rPr lang="en-US" dirty="0"/>
              <a:t>You may have a pipe flow with a given inflow velocity to match a Reynolds number:</a:t>
            </a:r>
          </a:p>
          <a:p>
            <a:pPr marL="342900" indent="-342900">
              <a:buFont typeface="Arial" panose="020B0604020202020204" pitchFamily="34" charset="0"/>
              <a:buChar char="•"/>
            </a:pPr>
            <a:r>
              <a:rPr lang="en-US" dirty="0"/>
              <a:t>A well-posed condition provides the inlet density, velocity and scalar values</a:t>
            </a:r>
          </a:p>
        </p:txBody>
      </p:sp>
      <p:sp>
        <p:nvSpPr>
          <p:cNvPr id="9" name="TextBox 8">
            <a:extLst>
              <a:ext uri="{FF2B5EF4-FFF2-40B4-BE49-F238E27FC236}">
                <a16:creationId xmlns:a16="http://schemas.microsoft.com/office/drawing/2014/main" id="{92D971F3-AEAF-2D81-124C-E490B670AC0F}"/>
              </a:ext>
            </a:extLst>
          </p:cNvPr>
          <p:cNvSpPr txBox="1"/>
          <p:nvPr/>
        </p:nvSpPr>
        <p:spPr>
          <a:xfrm>
            <a:off x="4107051" y="3611104"/>
            <a:ext cx="0" cy="0"/>
          </a:xfrm>
          <a:prstGeom prst="rect">
            <a:avLst/>
          </a:prstGeom>
        </p:spPr>
        <p:txBody>
          <a:bodyPr vert="horz" wrap="none" lIns="91440" tIns="45720" rIns="91440" bIns="45720" rtlCol="0">
            <a:noAutofit/>
          </a:bodyPr>
          <a:lstStyle/>
          <a:p>
            <a:pPr algn="l"/>
            <a:r>
              <a:rPr lang="en-US" dirty="0"/>
              <a:t>Inflow</a:t>
            </a:r>
          </a:p>
        </p:txBody>
      </p:sp>
      <p:pic>
        <p:nvPicPr>
          <p:cNvPr id="4" name="Picture 3">
            <a:extLst>
              <a:ext uri="{FF2B5EF4-FFF2-40B4-BE49-F238E27FC236}">
                <a16:creationId xmlns:a16="http://schemas.microsoft.com/office/drawing/2014/main" id="{01300884-1935-0792-93B6-E1D53DC25757}"/>
              </a:ext>
            </a:extLst>
          </p:cNvPr>
          <p:cNvPicPr>
            <a:picLocks noChangeAspect="1"/>
          </p:cNvPicPr>
          <p:nvPr/>
        </p:nvPicPr>
        <p:blipFill>
          <a:blip r:embed="rId3"/>
          <a:stretch>
            <a:fillRect/>
          </a:stretch>
        </p:blipFill>
        <p:spPr>
          <a:xfrm>
            <a:off x="4204346" y="4150094"/>
            <a:ext cx="1117600" cy="266700"/>
          </a:xfrm>
          <a:prstGeom prst="rect">
            <a:avLst/>
          </a:prstGeom>
        </p:spPr>
      </p:pic>
      <p:sp>
        <p:nvSpPr>
          <p:cNvPr id="8" name="TextBox 7">
            <a:extLst>
              <a:ext uri="{FF2B5EF4-FFF2-40B4-BE49-F238E27FC236}">
                <a16:creationId xmlns:a16="http://schemas.microsoft.com/office/drawing/2014/main" id="{601B5AF6-BA3D-E5B5-4F07-9DD62EB68D90}"/>
              </a:ext>
            </a:extLst>
          </p:cNvPr>
          <p:cNvSpPr txBox="1"/>
          <p:nvPr/>
        </p:nvSpPr>
        <p:spPr>
          <a:xfrm>
            <a:off x="898902" y="4572000"/>
            <a:ext cx="0" cy="0"/>
          </a:xfrm>
          <a:prstGeom prst="rect">
            <a:avLst/>
          </a:prstGeom>
        </p:spPr>
        <p:txBody>
          <a:bodyPr vert="horz" wrap="none" lIns="91440" tIns="45720" rIns="91440" bIns="45720" rtlCol="0">
            <a:noAutofit/>
          </a:bodyPr>
          <a:lstStyle/>
          <a:p>
            <a:pPr algn="l"/>
            <a:r>
              <a:rPr lang="en-US" dirty="0" err="1"/>
              <a:t>Dirichelt</a:t>
            </a:r>
            <a:r>
              <a:rPr lang="en-US" dirty="0"/>
              <a:t> conditions are applied when you </a:t>
            </a:r>
          </a:p>
          <a:p>
            <a:pPr algn="l"/>
            <a:r>
              <a:rPr lang="en-US" dirty="0"/>
              <a:t>know the precise value at the boundary, </a:t>
            </a:r>
          </a:p>
          <a:p>
            <a:pPr algn="l"/>
            <a:r>
              <a:rPr lang="en-US" dirty="0"/>
              <a:t>i.e., an inflow, or a wall</a:t>
            </a:r>
          </a:p>
          <a:p>
            <a:pPr algn="l"/>
            <a:endParaRPr lang="en-US" dirty="0"/>
          </a:p>
          <a:p>
            <a:pPr algn="l"/>
            <a:r>
              <a:rPr lang="en-US" dirty="0"/>
              <a:t>Often times, boundary conditions are</a:t>
            </a:r>
          </a:p>
          <a:p>
            <a:pPr algn="l"/>
            <a:r>
              <a:rPr lang="en-US" dirty="0"/>
              <a:t>naturally flux-based, e.g., at an adiabatic</a:t>
            </a:r>
          </a:p>
          <a:p>
            <a:pPr algn="l"/>
            <a:r>
              <a:rPr lang="en-US" dirty="0"/>
              <a:t>wall you know the heat flux, open-</a:t>
            </a:r>
            <a:r>
              <a:rPr lang="en-US" dirty="0" err="1"/>
              <a:t>bc</a:t>
            </a:r>
            <a:r>
              <a:rPr lang="en-US" dirty="0"/>
              <a:t> </a:t>
            </a:r>
          </a:p>
          <a:p>
            <a:pPr algn="l"/>
            <a:r>
              <a:rPr lang="en-US" dirty="0"/>
              <a:t>(zero flux), etc.</a:t>
            </a:r>
          </a:p>
        </p:txBody>
      </p:sp>
    </p:spTree>
    <p:extLst>
      <p:ext uri="{BB962C8B-B14F-4D97-AF65-F5344CB8AC3E}">
        <p14:creationId xmlns:p14="http://schemas.microsoft.com/office/powerpoint/2010/main" val="1583470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lstStyle/>
          <a:p>
            <a:r>
              <a:rPr lang="en-US" dirty="0"/>
              <a:t>Weak vs Strong: A Practical Heat Conduction Example</a:t>
            </a:r>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4951370" cy="5187043"/>
          </a:xfrm>
        </p:spPr>
        <p:txBody>
          <a:bodyPr/>
          <a:lstStyle/>
          <a:p>
            <a:r>
              <a:rPr lang="en-US" dirty="0"/>
              <a:t>Consider a simple heat conduction solution in which temperature is known at the boundaries, T = </a:t>
            </a:r>
            <a:r>
              <a:rPr lang="en-US" dirty="0" err="1"/>
              <a:t>T</a:t>
            </a:r>
            <a:r>
              <a:rPr lang="en-US" baseline="30000" dirty="0" err="1"/>
              <a:t>spec</a:t>
            </a:r>
            <a:endParaRPr lang="en-US" baseline="30000" dirty="0"/>
          </a:p>
          <a:p>
            <a:pPr marL="342900" indent="-342900">
              <a:buFont typeface="Arial" panose="020B0604020202020204" pitchFamily="34" charset="0"/>
              <a:buChar char="•"/>
            </a:pPr>
            <a:r>
              <a:rPr lang="en-US" dirty="0"/>
              <a:t>Governing Equation:</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It can be shown (see </a:t>
            </a:r>
            <a:r>
              <a:rPr lang="en-US" dirty="0" err="1"/>
              <a:t>Svard</a:t>
            </a:r>
            <a:r>
              <a:rPr lang="en-US" dirty="0"/>
              <a:t> and Nordstrom, JCP, 2008) that a stable and accurate weak BC implementation is provided by: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Consider the MMS temperature solution (and convergence to the right): </a:t>
            </a:r>
          </a:p>
          <a:p>
            <a:endParaRPr lang="en-US" dirty="0"/>
          </a:p>
        </p:txBody>
      </p:sp>
      <p:pic>
        <p:nvPicPr>
          <p:cNvPr id="5" name="Picture 4">
            <a:extLst>
              <a:ext uri="{FF2B5EF4-FFF2-40B4-BE49-F238E27FC236}">
                <a16:creationId xmlns:a16="http://schemas.microsoft.com/office/drawing/2014/main" id="{7C60064B-4197-D58F-E7F1-6AED3829DCB7}"/>
              </a:ext>
            </a:extLst>
          </p:cNvPr>
          <p:cNvPicPr>
            <a:picLocks noChangeAspect="1"/>
          </p:cNvPicPr>
          <p:nvPr/>
        </p:nvPicPr>
        <p:blipFill rotWithShape="1">
          <a:blip r:embed="rId2">
            <a:extLst>
              <a:ext uri="{28A0092B-C50C-407E-A947-70E740481C1C}">
                <a14:useLocalDpi xmlns:a14="http://schemas.microsoft.com/office/drawing/2010/main" val="0"/>
              </a:ext>
            </a:extLst>
          </a:blip>
          <a:srcRect l="10787" t="3036" r="8094" b="5455"/>
          <a:stretch/>
        </p:blipFill>
        <p:spPr>
          <a:xfrm>
            <a:off x="7268705" y="866756"/>
            <a:ext cx="4020292" cy="5869091"/>
          </a:xfrm>
          <a:prstGeom prst="rect">
            <a:avLst/>
          </a:prstGeom>
        </p:spPr>
      </p:pic>
      <p:pic>
        <p:nvPicPr>
          <p:cNvPr id="6" name="Picture 5">
            <a:extLst>
              <a:ext uri="{FF2B5EF4-FFF2-40B4-BE49-F238E27FC236}">
                <a16:creationId xmlns:a16="http://schemas.microsoft.com/office/drawing/2014/main" id="{EB1563C7-2C24-7AD2-65A0-1552BE0D17F4}"/>
              </a:ext>
            </a:extLst>
          </p:cNvPr>
          <p:cNvPicPr>
            <a:picLocks noChangeAspect="1"/>
          </p:cNvPicPr>
          <p:nvPr/>
        </p:nvPicPr>
        <p:blipFill>
          <a:blip r:embed="rId3"/>
          <a:stretch>
            <a:fillRect/>
          </a:stretch>
        </p:blipFill>
        <p:spPr>
          <a:xfrm>
            <a:off x="8219837" y="4937297"/>
            <a:ext cx="1758818" cy="1257267"/>
          </a:xfrm>
          <a:prstGeom prst="rect">
            <a:avLst/>
          </a:prstGeom>
        </p:spPr>
      </p:pic>
      <p:pic>
        <p:nvPicPr>
          <p:cNvPr id="7" name="Picture 6">
            <a:extLst>
              <a:ext uri="{FF2B5EF4-FFF2-40B4-BE49-F238E27FC236}">
                <a16:creationId xmlns:a16="http://schemas.microsoft.com/office/drawing/2014/main" id="{43E2DEDB-7A0E-D12C-7E66-33B05EF7A37C}"/>
              </a:ext>
            </a:extLst>
          </p:cNvPr>
          <p:cNvPicPr>
            <a:picLocks noChangeAspect="1"/>
          </p:cNvPicPr>
          <p:nvPr/>
        </p:nvPicPr>
        <p:blipFill>
          <a:blip r:embed="rId4"/>
          <a:stretch>
            <a:fillRect/>
          </a:stretch>
        </p:blipFill>
        <p:spPr>
          <a:xfrm>
            <a:off x="1706475" y="6000599"/>
            <a:ext cx="5778500" cy="584200"/>
          </a:xfrm>
          <a:prstGeom prst="rect">
            <a:avLst/>
          </a:prstGeom>
        </p:spPr>
      </p:pic>
      <p:pic>
        <p:nvPicPr>
          <p:cNvPr id="8" name="Picture 7">
            <a:extLst>
              <a:ext uri="{FF2B5EF4-FFF2-40B4-BE49-F238E27FC236}">
                <a16:creationId xmlns:a16="http://schemas.microsoft.com/office/drawing/2014/main" id="{BE1E5020-53CB-3BE6-9D0E-023ED15E01B8}"/>
              </a:ext>
            </a:extLst>
          </p:cNvPr>
          <p:cNvPicPr>
            <a:picLocks noChangeAspect="1"/>
          </p:cNvPicPr>
          <p:nvPr/>
        </p:nvPicPr>
        <p:blipFill>
          <a:blip r:embed="rId5"/>
          <a:stretch>
            <a:fillRect/>
          </a:stretch>
        </p:blipFill>
        <p:spPr>
          <a:xfrm>
            <a:off x="1349001" y="2797986"/>
            <a:ext cx="4038600" cy="673100"/>
          </a:xfrm>
          <a:prstGeom prst="rect">
            <a:avLst/>
          </a:prstGeom>
        </p:spPr>
      </p:pic>
      <p:pic>
        <p:nvPicPr>
          <p:cNvPr id="9" name="Picture 8">
            <a:extLst>
              <a:ext uri="{FF2B5EF4-FFF2-40B4-BE49-F238E27FC236}">
                <a16:creationId xmlns:a16="http://schemas.microsoft.com/office/drawing/2014/main" id="{517B9C5C-E7DB-73C4-346D-C145971FCF67}"/>
              </a:ext>
            </a:extLst>
          </p:cNvPr>
          <p:cNvPicPr>
            <a:picLocks noChangeAspect="1"/>
          </p:cNvPicPr>
          <p:nvPr/>
        </p:nvPicPr>
        <p:blipFill>
          <a:blip r:embed="rId6"/>
          <a:stretch>
            <a:fillRect/>
          </a:stretch>
        </p:blipFill>
        <p:spPr>
          <a:xfrm>
            <a:off x="2621873" y="4513568"/>
            <a:ext cx="3987800" cy="673100"/>
          </a:xfrm>
          <a:prstGeom prst="rect">
            <a:avLst/>
          </a:prstGeom>
        </p:spPr>
      </p:pic>
    </p:spTree>
    <p:extLst>
      <p:ext uri="{BB962C8B-B14F-4D97-AF65-F5344CB8AC3E}">
        <p14:creationId xmlns:p14="http://schemas.microsoft.com/office/powerpoint/2010/main" val="88780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F1F-254E-57DF-DB12-6B613AF9E588}"/>
              </a:ext>
            </a:extLst>
          </p:cNvPr>
          <p:cNvSpPr>
            <a:spLocks noGrp="1"/>
          </p:cNvSpPr>
          <p:nvPr>
            <p:ph type="title"/>
          </p:nvPr>
        </p:nvSpPr>
        <p:spPr/>
        <p:txBody>
          <a:bodyPr/>
          <a:lstStyle/>
          <a:p>
            <a:r>
              <a:rPr lang="en-US" dirty="0"/>
              <a:t>Types of Boundary Conditions in Practical CFD</a:t>
            </a:r>
          </a:p>
        </p:txBody>
      </p:sp>
      <p:sp>
        <p:nvSpPr>
          <p:cNvPr id="3" name="Slide Number Placeholder 2">
            <a:extLst>
              <a:ext uri="{FF2B5EF4-FFF2-40B4-BE49-F238E27FC236}">
                <a16:creationId xmlns:a16="http://schemas.microsoft.com/office/drawing/2014/main" id="{67161F0D-0104-75A0-725F-A20D4E9A171A}"/>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11" name="TextBox 10">
            <a:extLst>
              <a:ext uri="{FF2B5EF4-FFF2-40B4-BE49-F238E27FC236}">
                <a16:creationId xmlns:a16="http://schemas.microsoft.com/office/drawing/2014/main" id="{FEB36560-70BE-8A90-50D1-441C99FED41B}"/>
              </a:ext>
            </a:extLst>
          </p:cNvPr>
          <p:cNvSpPr txBox="1"/>
          <p:nvPr/>
        </p:nvSpPr>
        <p:spPr>
          <a:xfrm>
            <a:off x="11112285" y="2975675"/>
            <a:ext cx="0" cy="0"/>
          </a:xfrm>
          <a:prstGeom prst="rect">
            <a:avLst/>
          </a:prstGeom>
        </p:spPr>
        <p:txBody>
          <a:bodyPr vert="horz" wrap="none" lIns="91440" tIns="45720" rIns="91440" bIns="45720" rtlCol="0">
            <a:noAutofit/>
          </a:bodyPr>
          <a:lstStyle/>
          <a:p>
            <a:pPr algn="l"/>
            <a:endParaRPr lang="en-US" dirty="0"/>
          </a:p>
        </p:txBody>
      </p:sp>
      <p:sp>
        <p:nvSpPr>
          <p:cNvPr id="12" name="Content Placeholder 3">
            <a:extLst>
              <a:ext uri="{FF2B5EF4-FFF2-40B4-BE49-F238E27FC236}">
                <a16:creationId xmlns:a16="http://schemas.microsoft.com/office/drawing/2014/main" id="{8E90F397-926A-D905-8B95-8D312AA5A73E}"/>
              </a:ext>
            </a:extLst>
          </p:cNvPr>
          <p:cNvSpPr>
            <a:spLocks noGrp="1"/>
          </p:cNvSpPr>
          <p:nvPr>
            <p:ph sz="quarter" idx="11"/>
          </p:nvPr>
        </p:nvSpPr>
        <p:spPr>
          <a:xfrm>
            <a:off x="647700" y="1409700"/>
            <a:ext cx="11049000" cy="4610100"/>
          </a:xfrm>
        </p:spPr>
        <p:txBody>
          <a:bodyPr/>
          <a:lstStyle/>
          <a:p>
            <a:r>
              <a:rPr lang="en-US" dirty="0"/>
              <a:t>Flow-past a heated cylinder</a:t>
            </a:r>
          </a:p>
        </p:txBody>
      </p:sp>
      <p:pic>
        <p:nvPicPr>
          <p:cNvPr id="6" name="Picture 5" descr="naluP2_s002.0003.png">
            <a:extLst>
              <a:ext uri="{FF2B5EF4-FFF2-40B4-BE49-F238E27FC236}">
                <a16:creationId xmlns:a16="http://schemas.microsoft.com/office/drawing/2014/main" id="{26F181E1-3429-CC8C-BA20-F67C455CD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507" y="2238510"/>
            <a:ext cx="3255439" cy="2067644"/>
          </a:xfrm>
          <a:prstGeom prst="rect">
            <a:avLst/>
          </a:prstGeom>
        </p:spPr>
      </p:pic>
      <p:sp>
        <p:nvSpPr>
          <p:cNvPr id="7" name="TextBox 6">
            <a:extLst>
              <a:ext uri="{FF2B5EF4-FFF2-40B4-BE49-F238E27FC236}">
                <a16:creationId xmlns:a16="http://schemas.microsoft.com/office/drawing/2014/main" id="{7F7721AA-C0FE-E35E-D1EB-82170E557D25}"/>
              </a:ext>
            </a:extLst>
          </p:cNvPr>
          <p:cNvSpPr txBox="1"/>
          <p:nvPr/>
        </p:nvSpPr>
        <p:spPr>
          <a:xfrm>
            <a:off x="6125950" y="4365400"/>
            <a:ext cx="2494273" cy="369332"/>
          </a:xfrm>
          <a:prstGeom prst="rect">
            <a:avLst/>
          </a:prstGeom>
          <a:noFill/>
        </p:spPr>
        <p:txBody>
          <a:bodyPr wrap="none" rtlCol="0">
            <a:spAutoFit/>
          </a:bodyPr>
          <a:lstStyle/>
          <a:p>
            <a:r>
              <a:rPr lang="en-US" dirty="0"/>
              <a:t>Wall (known T and </a:t>
            </a:r>
            <a:r>
              <a:rPr lang="en-US" dirty="0" err="1"/>
              <a:t>u</a:t>
            </a:r>
            <a:r>
              <a:rPr lang="en-US" baseline="-25000" dirty="0" err="1"/>
              <a:t>i</a:t>
            </a:r>
            <a:r>
              <a:rPr lang="en-US" dirty="0"/>
              <a:t>)</a:t>
            </a:r>
          </a:p>
        </p:txBody>
      </p:sp>
      <p:cxnSp>
        <p:nvCxnSpPr>
          <p:cNvPr id="10" name="Straight Arrow Connector 9">
            <a:extLst>
              <a:ext uri="{FF2B5EF4-FFF2-40B4-BE49-F238E27FC236}">
                <a16:creationId xmlns:a16="http://schemas.microsoft.com/office/drawing/2014/main" id="{8750AABC-0CE2-E07C-0FD2-130676830E31}"/>
              </a:ext>
            </a:extLst>
          </p:cNvPr>
          <p:cNvCxnSpPr/>
          <p:nvPr/>
        </p:nvCxnSpPr>
        <p:spPr>
          <a:xfrm flipH="1" flipV="1">
            <a:off x="5657839" y="3976250"/>
            <a:ext cx="609842" cy="44028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00BD17-EC23-4CD0-5CEE-6897C11B6FB2}"/>
              </a:ext>
            </a:extLst>
          </p:cNvPr>
          <p:cNvCxnSpPr/>
          <p:nvPr/>
        </p:nvCxnSpPr>
        <p:spPr>
          <a:xfrm flipH="1" flipV="1">
            <a:off x="6177861" y="3700388"/>
            <a:ext cx="885874" cy="73994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BCD349-1475-EEA4-07A4-590DABF82228}"/>
              </a:ext>
            </a:extLst>
          </p:cNvPr>
          <p:cNvCxnSpPr>
            <a:cxnSpLocks/>
            <a:stCxn id="15" idx="1"/>
          </p:cNvCxnSpPr>
          <p:nvPr/>
        </p:nvCxnSpPr>
        <p:spPr>
          <a:xfrm flipH="1">
            <a:off x="7063736" y="2977820"/>
            <a:ext cx="929712" cy="12353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9BFED1-00FA-86D2-7BCA-E8009A516278}"/>
              </a:ext>
            </a:extLst>
          </p:cNvPr>
          <p:cNvSpPr txBox="1"/>
          <p:nvPr/>
        </p:nvSpPr>
        <p:spPr>
          <a:xfrm>
            <a:off x="7993448" y="2239156"/>
            <a:ext cx="2486692" cy="1477328"/>
          </a:xfrm>
          <a:prstGeom prst="rect">
            <a:avLst/>
          </a:prstGeom>
          <a:noFill/>
        </p:spPr>
        <p:txBody>
          <a:bodyPr wrap="square" rtlCol="0">
            <a:spAutoFit/>
          </a:bodyPr>
          <a:lstStyle/>
          <a:p>
            <a:pPr algn="ctr"/>
            <a:r>
              <a:rPr lang="en-US" dirty="0"/>
              <a:t>Open </a:t>
            </a:r>
          </a:p>
          <a:p>
            <a:pPr algn="ctr"/>
            <a:r>
              <a:rPr lang="en-US" dirty="0"/>
              <a:t>(known P and far field temperature, zero normal gradient assumption)</a:t>
            </a:r>
          </a:p>
        </p:txBody>
      </p:sp>
      <p:cxnSp>
        <p:nvCxnSpPr>
          <p:cNvPr id="16" name="Straight Arrow Connector 15">
            <a:extLst>
              <a:ext uri="{FF2B5EF4-FFF2-40B4-BE49-F238E27FC236}">
                <a16:creationId xmlns:a16="http://schemas.microsoft.com/office/drawing/2014/main" id="{06F1C935-226F-BFE6-BC8D-00219383775D}"/>
              </a:ext>
            </a:extLst>
          </p:cNvPr>
          <p:cNvCxnSpPr>
            <a:cxnSpLocks/>
            <a:stCxn id="17" idx="1"/>
          </p:cNvCxnSpPr>
          <p:nvPr/>
        </p:nvCxnSpPr>
        <p:spPr>
          <a:xfrm flipH="1" flipV="1">
            <a:off x="7063735" y="3756648"/>
            <a:ext cx="1110231" cy="26349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566B8E9-8022-90AA-372C-3A875EDE0F75}"/>
              </a:ext>
            </a:extLst>
          </p:cNvPr>
          <p:cNvSpPr txBox="1"/>
          <p:nvPr/>
        </p:nvSpPr>
        <p:spPr>
          <a:xfrm>
            <a:off x="8173966" y="3835475"/>
            <a:ext cx="2124299" cy="369332"/>
          </a:xfrm>
          <a:prstGeom prst="rect">
            <a:avLst/>
          </a:prstGeom>
          <a:noFill/>
        </p:spPr>
        <p:txBody>
          <a:bodyPr wrap="none" rtlCol="0">
            <a:spAutoFit/>
          </a:bodyPr>
          <a:lstStyle/>
          <a:p>
            <a:r>
              <a:rPr lang="en-US" dirty="0"/>
              <a:t>Span-wise periodic</a:t>
            </a:r>
          </a:p>
        </p:txBody>
      </p:sp>
      <p:sp>
        <p:nvSpPr>
          <p:cNvPr id="18" name="TextBox 17">
            <a:extLst>
              <a:ext uri="{FF2B5EF4-FFF2-40B4-BE49-F238E27FC236}">
                <a16:creationId xmlns:a16="http://schemas.microsoft.com/office/drawing/2014/main" id="{4C7FC93F-3DA3-E7DB-7C07-D99A616F63D9}"/>
              </a:ext>
            </a:extLst>
          </p:cNvPr>
          <p:cNvSpPr txBox="1"/>
          <p:nvPr/>
        </p:nvSpPr>
        <p:spPr>
          <a:xfrm>
            <a:off x="1746648" y="1935002"/>
            <a:ext cx="8862426" cy="369332"/>
          </a:xfrm>
          <a:prstGeom prst="rect">
            <a:avLst/>
          </a:prstGeom>
          <a:noFill/>
        </p:spPr>
        <p:txBody>
          <a:bodyPr wrap="none" rtlCol="0">
            <a:spAutoFit/>
          </a:bodyPr>
          <a:lstStyle/>
          <a:p>
            <a:r>
              <a:rPr lang="en-US" dirty="0"/>
              <a:t>Symmetry, “flow slips along” (normal stress </a:t>
            </a:r>
            <a:r>
              <a:rPr lang="en-US" dirty="0" err="1"/>
              <a:t>pn</a:t>
            </a:r>
            <a:r>
              <a:rPr lang="en-US" baseline="-25000" dirty="0" err="1"/>
              <a:t>i</a:t>
            </a:r>
            <a:r>
              <a:rPr lang="en-US" dirty="0" err="1"/>
              <a:t>dS</a:t>
            </a:r>
            <a:r>
              <a:rPr lang="en-US" dirty="0"/>
              <a:t> applied with tangential stress = 0)</a:t>
            </a:r>
          </a:p>
        </p:txBody>
      </p:sp>
      <p:cxnSp>
        <p:nvCxnSpPr>
          <p:cNvPr id="19" name="Straight Arrow Connector 18">
            <a:extLst>
              <a:ext uri="{FF2B5EF4-FFF2-40B4-BE49-F238E27FC236}">
                <a16:creationId xmlns:a16="http://schemas.microsoft.com/office/drawing/2014/main" id="{C6870AA8-721C-2868-514F-07E598DCB5D4}"/>
              </a:ext>
            </a:extLst>
          </p:cNvPr>
          <p:cNvCxnSpPr/>
          <p:nvPr/>
        </p:nvCxnSpPr>
        <p:spPr>
          <a:xfrm>
            <a:off x="4030203" y="2316346"/>
            <a:ext cx="330608" cy="73312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4FED231-708B-5D41-45DD-AB056FDC8ED8}"/>
              </a:ext>
            </a:extLst>
          </p:cNvPr>
          <p:cNvCxnSpPr/>
          <p:nvPr/>
        </p:nvCxnSpPr>
        <p:spPr>
          <a:xfrm>
            <a:off x="2964066" y="3444588"/>
            <a:ext cx="994174" cy="8418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2B6420D-18B4-0EFE-EC8C-F5B92A599F90}"/>
              </a:ext>
            </a:extLst>
          </p:cNvPr>
          <p:cNvSpPr txBox="1"/>
          <p:nvPr/>
        </p:nvSpPr>
        <p:spPr>
          <a:xfrm>
            <a:off x="1587421" y="3205611"/>
            <a:ext cx="1899559" cy="646331"/>
          </a:xfrm>
          <a:prstGeom prst="rect">
            <a:avLst/>
          </a:prstGeom>
          <a:noFill/>
        </p:spPr>
        <p:txBody>
          <a:bodyPr wrap="none" rtlCol="0">
            <a:spAutoFit/>
          </a:bodyPr>
          <a:lstStyle/>
          <a:p>
            <a:pPr algn="ctr"/>
            <a:r>
              <a:rPr lang="en-US" dirty="0"/>
              <a:t>Inflow </a:t>
            </a:r>
          </a:p>
          <a:p>
            <a:pPr algn="ctr"/>
            <a:r>
              <a:rPr lang="en-US" dirty="0"/>
              <a:t>(known T and </a:t>
            </a:r>
            <a:r>
              <a:rPr lang="en-US" dirty="0" err="1"/>
              <a:t>u</a:t>
            </a:r>
            <a:r>
              <a:rPr lang="en-US" baseline="-25000" dirty="0" err="1"/>
              <a:t>i</a:t>
            </a:r>
            <a:r>
              <a:rPr lang="en-US" dirty="0"/>
              <a:t>)</a:t>
            </a:r>
          </a:p>
        </p:txBody>
      </p:sp>
    </p:spTree>
    <p:extLst>
      <p:ext uri="{BB962C8B-B14F-4D97-AF65-F5344CB8AC3E}">
        <p14:creationId xmlns:p14="http://schemas.microsoft.com/office/powerpoint/2010/main" val="562178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F1F-254E-57DF-DB12-6B613AF9E588}"/>
              </a:ext>
            </a:extLst>
          </p:cNvPr>
          <p:cNvSpPr>
            <a:spLocks noGrp="1"/>
          </p:cNvSpPr>
          <p:nvPr>
            <p:ph type="title"/>
          </p:nvPr>
        </p:nvSpPr>
        <p:spPr/>
        <p:txBody>
          <a:bodyPr/>
          <a:lstStyle/>
          <a:p>
            <a:r>
              <a:rPr lang="en-US" dirty="0"/>
              <a:t>Types of Boundary Conditions in Practical CFD</a:t>
            </a:r>
          </a:p>
        </p:txBody>
      </p:sp>
      <p:sp>
        <p:nvSpPr>
          <p:cNvPr id="3" name="Slide Number Placeholder 2">
            <a:extLst>
              <a:ext uri="{FF2B5EF4-FFF2-40B4-BE49-F238E27FC236}">
                <a16:creationId xmlns:a16="http://schemas.microsoft.com/office/drawing/2014/main" id="{67161F0D-0104-75A0-725F-A20D4E9A171A}"/>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11" name="TextBox 10">
            <a:extLst>
              <a:ext uri="{FF2B5EF4-FFF2-40B4-BE49-F238E27FC236}">
                <a16:creationId xmlns:a16="http://schemas.microsoft.com/office/drawing/2014/main" id="{FEB36560-70BE-8A90-50D1-441C99FED41B}"/>
              </a:ext>
            </a:extLst>
          </p:cNvPr>
          <p:cNvSpPr txBox="1"/>
          <p:nvPr/>
        </p:nvSpPr>
        <p:spPr>
          <a:xfrm>
            <a:off x="11112285" y="2975675"/>
            <a:ext cx="0" cy="0"/>
          </a:xfrm>
          <a:prstGeom prst="rect">
            <a:avLst/>
          </a:prstGeom>
        </p:spPr>
        <p:txBody>
          <a:bodyPr vert="horz" wrap="none" lIns="91440" tIns="45720" rIns="91440" bIns="45720" rtlCol="0">
            <a:noAutofit/>
          </a:bodyPr>
          <a:lstStyle/>
          <a:p>
            <a:pPr algn="l"/>
            <a:endParaRPr lang="en-US" dirty="0"/>
          </a:p>
        </p:txBody>
      </p:sp>
      <p:sp>
        <p:nvSpPr>
          <p:cNvPr id="12" name="Content Placeholder 3">
            <a:extLst>
              <a:ext uri="{FF2B5EF4-FFF2-40B4-BE49-F238E27FC236}">
                <a16:creationId xmlns:a16="http://schemas.microsoft.com/office/drawing/2014/main" id="{8E90F397-926A-D905-8B95-8D312AA5A73E}"/>
              </a:ext>
            </a:extLst>
          </p:cNvPr>
          <p:cNvSpPr>
            <a:spLocks noGrp="1"/>
          </p:cNvSpPr>
          <p:nvPr>
            <p:ph sz="quarter" idx="11"/>
          </p:nvPr>
        </p:nvSpPr>
        <p:spPr>
          <a:xfrm>
            <a:off x="647700" y="1409700"/>
            <a:ext cx="11049000" cy="4610100"/>
          </a:xfrm>
        </p:spPr>
        <p:txBody>
          <a:bodyPr/>
          <a:lstStyle/>
          <a:p>
            <a:r>
              <a:rPr lang="en-US" dirty="0"/>
              <a:t>Flow past a 2-dimensional cylinder (the midterm assignment)</a:t>
            </a:r>
          </a:p>
        </p:txBody>
      </p:sp>
      <p:sp>
        <p:nvSpPr>
          <p:cNvPr id="18" name="TextBox 17">
            <a:extLst>
              <a:ext uri="{FF2B5EF4-FFF2-40B4-BE49-F238E27FC236}">
                <a16:creationId xmlns:a16="http://schemas.microsoft.com/office/drawing/2014/main" id="{4C7FC93F-3DA3-E7DB-7C07-D99A616F63D9}"/>
              </a:ext>
            </a:extLst>
          </p:cNvPr>
          <p:cNvSpPr txBox="1"/>
          <p:nvPr/>
        </p:nvSpPr>
        <p:spPr>
          <a:xfrm>
            <a:off x="1740987" y="1688290"/>
            <a:ext cx="8862426" cy="369332"/>
          </a:xfrm>
          <a:prstGeom prst="rect">
            <a:avLst/>
          </a:prstGeom>
          <a:noFill/>
        </p:spPr>
        <p:txBody>
          <a:bodyPr wrap="none" rtlCol="0">
            <a:spAutoFit/>
          </a:bodyPr>
          <a:lstStyle/>
          <a:p>
            <a:r>
              <a:rPr lang="en-US" dirty="0"/>
              <a:t>Symmetry, “flow slips along” (normal stress </a:t>
            </a:r>
            <a:r>
              <a:rPr lang="en-US" dirty="0" err="1"/>
              <a:t>pn</a:t>
            </a:r>
            <a:r>
              <a:rPr lang="en-US" baseline="-25000" dirty="0" err="1"/>
              <a:t>i</a:t>
            </a:r>
            <a:r>
              <a:rPr lang="en-US" dirty="0" err="1"/>
              <a:t>dS</a:t>
            </a:r>
            <a:r>
              <a:rPr lang="en-US" dirty="0"/>
              <a:t> applied with tangential stress = 0)</a:t>
            </a:r>
          </a:p>
        </p:txBody>
      </p:sp>
      <p:pic>
        <p:nvPicPr>
          <p:cNvPr id="4" name="Picture 3">
            <a:extLst>
              <a:ext uri="{FF2B5EF4-FFF2-40B4-BE49-F238E27FC236}">
                <a16:creationId xmlns:a16="http://schemas.microsoft.com/office/drawing/2014/main" id="{9822CF91-B85B-C2E7-9F15-53F12C5671DF}"/>
              </a:ext>
            </a:extLst>
          </p:cNvPr>
          <p:cNvPicPr>
            <a:picLocks noChangeAspect="1"/>
          </p:cNvPicPr>
          <p:nvPr/>
        </p:nvPicPr>
        <p:blipFill rotWithShape="1">
          <a:blip r:embed="rId2"/>
          <a:srcRect l="17063" r="22489"/>
          <a:stretch/>
        </p:blipFill>
        <p:spPr>
          <a:xfrm>
            <a:off x="8924594" y="4380725"/>
            <a:ext cx="2063847" cy="2434686"/>
          </a:xfrm>
          <a:prstGeom prst="rect">
            <a:avLst/>
          </a:prstGeom>
        </p:spPr>
      </p:pic>
      <p:pic>
        <p:nvPicPr>
          <p:cNvPr id="5" name="Picture 4">
            <a:extLst>
              <a:ext uri="{FF2B5EF4-FFF2-40B4-BE49-F238E27FC236}">
                <a16:creationId xmlns:a16="http://schemas.microsoft.com/office/drawing/2014/main" id="{D4077211-A926-F343-0766-A8A8792BEE11}"/>
              </a:ext>
            </a:extLst>
          </p:cNvPr>
          <p:cNvPicPr>
            <a:picLocks noChangeAspect="1"/>
          </p:cNvPicPr>
          <p:nvPr/>
        </p:nvPicPr>
        <p:blipFill rotWithShape="1">
          <a:blip r:embed="rId3">
            <a:extLst>
              <a:ext uri="{28A0092B-C50C-407E-A947-70E740481C1C}">
                <a14:useLocalDpi xmlns:a14="http://schemas.microsoft.com/office/drawing/2010/main" val="0"/>
              </a:ext>
            </a:extLst>
          </a:blip>
          <a:srcRect l="25680" t="4218" r="27670" b="16068"/>
          <a:stretch/>
        </p:blipFill>
        <p:spPr>
          <a:xfrm>
            <a:off x="3594941" y="1999621"/>
            <a:ext cx="3880236" cy="4858379"/>
          </a:xfrm>
          <a:prstGeom prst="rect">
            <a:avLst/>
          </a:prstGeom>
        </p:spPr>
      </p:pic>
      <p:cxnSp>
        <p:nvCxnSpPr>
          <p:cNvPr id="8" name="Straight Arrow Connector 7">
            <a:extLst>
              <a:ext uri="{FF2B5EF4-FFF2-40B4-BE49-F238E27FC236}">
                <a16:creationId xmlns:a16="http://schemas.microsoft.com/office/drawing/2014/main" id="{76ACB9AF-C911-DCEB-2A76-2FA6345570A0}"/>
              </a:ext>
            </a:extLst>
          </p:cNvPr>
          <p:cNvCxnSpPr/>
          <p:nvPr/>
        </p:nvCxnSpPr>
        <p:spPr>
          <a:xfrm>
            <a:off x="2559449" y="3631356"/>
            <a:ext cx="994174" cy="8418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F9F086-4E25-F6CF-1041-960B527B8D55}"/>
              </a:ext>
            </a:extLst>
          </p:cNvPr>
          <p:cNvSpPr txBox="1"/>
          <p:nvPr/>
        </p:nvSpPr>
        <p:spPr>
          <a:xfrm>
            <a:off x="1475088" y="3392379"/>
            <a:ext cx="1222001" cy="646331"/>
          </a:xfrm>
          <a:prstGeom prst="rect">
            <a:avLst/>
          </a:prstGeom>
          <a:noFill/>
        </p:spPr>
        <p:txBody>
          <a:bodyPr wrap="none" rtlCol="0">
            <a:spAutoFit/>
          </a:bodyPr>
          <a:lstStyle/>
          <a:p>
            <a:pPr algn="ctr"/>
            <a:r>
              <a:rPr lang="en-US" dirty="0"/>
              <a:t>Inflow </a:t>
            </a:r>
          </a:p>
          <a:p>
            <a:pPr algn="ctr"/>
            <a:r>
              <a:rPr lang="en-US" dirty="0"/>
              <a:t>(known </a:t>
            </a:r>
            <a:r>
              <a:rPr lang="en-US" dirty="0" err="1"/>
              <a:t>u</a:t>
            </a:r>
            <a:r>
              <a:rPr lang="en-US" baseline="-25000" dirty="0" err="1"/>
              <a:t>i</a:t>
            </a:r>
            <a:r>
              <a:rPr lang="en-US" dirty="0"/>
              <a:t>)</a:t>
            </a:r>
          </a:p>
        </p:txBody>
      </p:sp>
      <p:sp>
        <p:nvSpPr>
          <p:cNvPr id="23" name="TextBox 22">
            <a:extLst>
              <a:ext uri="{FF2B5EF4-FFF2-40B4-BE49-F238E27FC236}">
                <a16:creationId xmlns:a16="http://schemas.microsoft.com/office/drawing/2014/main" id="{4B76A0DA-B6E3-D818-3C4F-CB06C9DDB63D}"/>
              </a:ext>
            </a:extLst>
          </p:cNvPr>
          <p:cNvSpPr txBox="1"/>
          <p:nvPr/>
        </p:nvSpPr>
        <p:spPr>
          <a:xfrm>
            <a:off x="1156428" y="4636840"/>
            <a:ext cx="2397195" cy="369332"/>
          </a:xfrm>
          <a:prstGeom prst="rect">
            <a:avLst/>
          </a:prstGeom>
          <a:noFill/>
        </p:spPr>
        <p:txBody>
          <a:bodyPr wrap="none" rtlCol="0">
            <a:spAutoFit/>
          </a:bodyPr>
          <a:lstStyle/>
          <a:p>
            <a:r>
              <a:rPr lang="en-US" dirty="0"/>
              <a:t>Wall (known Z and </a:t>
            </a:r>
            <a:r>
              <a:rPr lang="en-US" dirty="0" err="1"/>
              <a:t>u</a:t>
            </a:r>
            <a:r>
              <a:rPr lang="en-US" baseline="-25000" dirty="0" err="1"/>
              <a:t>i</a:t>
            </a:r>
            <a:r>
              <a:rPr lang="en-US" baseline="-25000" dirty="0"/>
              <a:t> </a:t>
            </a:r>
            <a:r>
              <a:rPr lang="en-US" dirty="0"/>
              <a:t>)</a:t>
            </a:r>
          </a:p>
        </p:txBody>
      </p:sp>
      <p:cxnSp>
        <p:nvCxnSpPr>
          <p:cNvPr id="24" name="Straight Arrow Connector 23">
            <a:extLst>
              <a:ext uri="{FF2B5EF4-FFF2-40B4-BE49-F238E27FC236}">
                <a16:creationId xmlns:a16="http://schemas.microsoft.com/office/drawing/2014/main" id="{A33CDB7C-B262-38DC-9F92-EC4B810804C7}"/>
              </a:ext>
            </a:extLst>
          </p:cNvPr>
          <p:cNvCxnSpPr>
            <a:cxnSpLocks/>
          </p:cNvCxnSpPr>
          <p:nvPr/>
        </p:nvCxnSpPr>
        <p:spPr>
          <a:xfrm flipV="1">
            <a:off x="3058765" y="3293862"/>
            <a:ext cx="1392710" cy="129648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B057A2-0B8F-46DE-2C7B-76B9ED544B88}"/>
              </a:ext>
            </a:extLst>
          </p:cNvPr>
          <p:cNvCxnSpPr>
            <a:cxnSpLocks/>
          </p:cNvCxnSpPr>
          <p:nvPr/>
        </p:nvCxnSpPr>
        <p:spPr>
          <a:xfrm flipV="1">
            <a:off x="3490134" y="4466679"/>
            <a:ext cx="1435525" cy="27606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E570579-7F8C-1DF0-411D-FE5A8EA206A8}"/>
              </a:ext>
            </a:extLst>
          </p:cNvPr>
          <p:cNvCxnSpPr>
            <a:cxnSpLocks/>
            <a:stCxn id="32" idx="1"/>
          </p:cNvCxnSpPr>
          <p:nvPr/>
        </p:nvCxnSpPr>
        <p:spPr>
          <a:xfrm flipH="1">
            <a:off x="7459493" y="2729894"/>
            <a:ext cx="929711" cy="26203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8167A7-A87D-6405-935E-883EE9A94661}"/>
              </a:ext>
            </a:extLst>
          </p:cNvPr>
          <p:cNvSpPr txBox="1"/>
          <p:nvPr/>
        </p:nvSpPr>
        <p:spPr>
          <a:xfrm>
            <a:off x="8389204" y="2129729"/>
            <a:ext cx="3307495" cy="1200329"/>
          </a:xfrm>
          <a:prstGeom prst="rect">
            <a:avLst/>
          </a:prstGeom>
          <a:noFill/>
        </p:spPr>
        <p:txBody>
          <a:bodyPr wrap="square" rtlCol="0">
            <a:spAutoFit/>
          </a:bodyPr>
          <a:lstStyle/>
          <a:p>
            <a:pPr algn="ctr"/>
            <a:r>
              <a:rPr lang="en-US" dirty="0"/>
              <a:t>Open </a:t>
            </a:r>
          </a:p>
          <a:p>
            <a:pPr algn="ctr"/>
            <a:r>
              <a:rPr lang="en-US" dirty="0"/>
              <a:t>(known P and far field mixture fraction, zero normal gradient assumption)</a:t>
            </a:r>
          </a:p>
        </p:txBody>
      </p:sp>
      <p:sp>
        <p:nvSpPr>
          <p:cNvPr id="34" name="TextBox 33">
            <a:extLst>
              <a:ext uri="{FF2B5EF4-FFF2-40B4-BE49-F238E27FC236}">
                <a16:creationId xmlns:a16="http://schemas.microsoft.com/office/drawing/2014/main" id="{241F0291-81A4-7FCF-0132-5A00EDEFEAFC}"/>
              </a:ext>
            </a:extLst>
          </p:cNvPr>
          <p:cNvSpPr txBox="1"/>
          <p:nvPr/>
        </p:nvSpPr>
        <p:spPr>
          <a:xfrm>
            <a:off x="7686503" y="3505249"/>
            <a:ext cx="3955195" cy="923330"/>
          </a:xfrm>
          <a:prstGeom prst="rect">
            <a:avLst/>
          </a:prstGeom>
          <a:noFill/>
        </p:spPr>
        <p:txBody>
          <a:bodyPr wrap="square" rtlCol="0">
            <a:spAutoFit/>
          </a:bodyPr>
          <a:lstStyle/>
          <a:p>
            <a:pPr algn="ctr"/>
            <a:r>
              <a:rPr lang="en-US" dirty="0"/>
              <a:t>Conformal boundary at the Quad4/Tri3 interface, hence, no boundary procedure is required</a:t>
            </a:r>
          </a:p>
        </p:txBody>
      </p:sp>
    </p:spTree>
    <p:extLst>
      <p:ext uri="{BB962C8B-B14F-4D97-AF65-F5344CB8AC3E}">
        <p14:creationId xmlns:p14="http://schemas.microsoft.com/office/powerpoint/2010/main" val="3288611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F1F-254E-57DF-DB12-6B613AF9E588}"/>
              </a:ext>
            </a:extLst>
          </p:cNvPr>
          <p:cNvSpPr>
            <a:spLocks noGrp="1"/>
          </p:cNvSpPr>
          <p:nvPr>
            <p:ph type="title"/>
          </p:nvPr>
        </p:nvSpPr>
        <p:spPr/>
        <p:txBody>
          <a:bodyPr/>
          <a:lstStyle/>
          <a:p>
            <a:r>
              <a:rPr lang="en-US" dirty="0"/>
              <a:t>Types of Boundary Conditions in Practical CFD</a:t>
            </a:r>
          </a:p>
        </p:txBody>
      </p:sp>
      <p:sp>
        <p:nvSpPr>
          <p:cNvPr id="3" name="Slide Number Placeholder 2">
            <a:extLst>
              <a:ext uri="{FF2B5EF4-FFF2-40B4-BE49-F238E27FC236}">
                <a16:creationId xmlns:a16="http://schemas.microsoft.com/office/drawing/2014/main" id="{67161F0D-0104-75A0-725F-A20D4E9A171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12" name="Content Placeholder 3">
            <a:extLst>
              <a:ext uri="{FF2B5EF4-FFF2-40B4-BE49-F238E27FC236}">
                <a16:creationId xmlns:a16="http://schemas.microsoft.com/office/drawing/2014/main" id="{8E90F397-926A-D905-8B95-8D312AA5A73E}"/>
              </a:ext>
            </a:extLst>
          </p:cNvPr>
          <p:cNvSpPr>
            <a:spLocks noGrp="1"/>
          </p:cNvSpPr>
          <p:nvPr>
            <p:ph sz="quarter" idx="11"/>
          </p:nvPr>
        </p:nvSpPr>
        <p:spPr>
          <a:xfrm>
            <a:off x="647700" y="1409700"/>
            <a:ext cx="11049000" cy="4610100"/>
          </a:xfrm>
        </p:spPr>
        <p:txBody>
          <a:bodyPr/>
          <a:lstStyle/>
          <a:p>
            <a:r>
              <a:rPr lang="en-US" dirty="0"/>
              <a:t>Flow past a series of rotating blades: Zero normal gradient at open </a:t>
            </a:r>
            <a:r>
              <a:rPr lang="en-US" dirty="0" err="1"/>
              <a:t>bc</a:t>
            </a:r>
            <a:r>
              <a:rPr lang="en-US" dirty="0"/>
              <a:t>?</a:t>
            </a:r>
          </a:p>
        </p:txBody>
      </p:sp>
      <p:sp>
        <p:nvSpPr>
          <p:cNvPr id="18" name="TextBox 17">
            <a:extLst>
              <a:ext uri="{FF2B5EF4-FFF2-40B4-BE49-F238E27FC236}">
                <a16:creationId xmlns:a16="http://schemas.microsoft.com/office/drawing/2014/main" id="{4C7FC93F-3DA3-E7DB-7C07-D99A616F63D9}"/>
              </a:ext>
            </a:extLst>
          </p:cNvPr>
          <p:cNvSpPr txBox="1"/>
          <p:nvPr/>
        </p:nvSpPr>
        <p:spPr>
          <a:xfrm>
            <a:off x="2577896" y="2122238"/>
            <a:ext cx="1221809" cy="369332"/>
          </a:xfrm>
          <a:prstGeom prst="rect">
            <a:avLst/>
          </a:prstGeom>
          <a:noFill/>
        </p:spPr>
        <p:txBody>
          <a:bodyPr wrap="none" rtlCol="0">
            <a:spAutoFit/>
          </a:bodyPr>
          <a:lstStyle/>
          <a:p>
            <a:r>
              <a:rPr lang="en-US" dirty="0"/>
              <a:t>Symmetry</a:t>
            </a:r>
          </a:p>
        </p:txBody>
      </p:sp>
      <p:grpSp>
        <p:nvGrpSpPr>
          <p:cNvPr id="6" name="Group 5">
            <a:extLst>
              <a:ext uri="{FF2B5EF4-FFF2-40B4-BE49-F238E27FC236}">
                <a16:creationId xmlns:a16="http://schemas.microsoft.com/office/drawing/2014/main" id="{95D99D90-C352-C0F4-15C4-7D8E56B3B065}"/>
              </a:ext>
            </a:extLst>
          </p:cNvPr>
          <p:cNvGrpSpPr/>
          <p:nvPr/>
        </p:nvGrpSpPr>
        <p:grpSpPr>
          <a:xfrm>
            <a:off x="6441979" y="2747224"/>
            <a:ext cx="4628977" cy="3498369"/>
            <a:chOff x="1246763" y="2514595"/>
            <a:chExt cx="6209955" cy="4005943"/>
          </a:xfrm>
        </p:grpSpPr>
        <p:pic>
          <p:nvPicPr>
            <p:cNvPr id="7" name="Picture 6">
              <a:extLst>
                <a:ext uri="{FF2B5EF4-FFF2-40B4-BE49-F238E27FC236}">
                  <a16:creationId xmlns:a16="http://schemas.microsoft.com/office/drawing/2014/main" id="{D8F87EDC-0A1E-30F7-21EB-4593381A217B}"/>
                </a:ext>
              </a:extLst>
            </p:cNvPr>
            <p:cNvPicPr>
              <a:picLocks noChangeAspect="1"/>
            </p:cNvPicPr>
            <p:nvPr/>
          </p:nvPicPr>
          <p:blipFill rotWithShape="1">
            <a:blip r:embed="rId2"/>
            <a:srcRect l="33836" t="30686" r="40425" b="45243"/>
            <a:stretch/>
          </p:blipFill>
          <p:spPr>
            <a:xfrm>
              <a:off x="1246763" y="2514595"/>
              <a:ext cx="6209955" cy="4005943"/>
            </a:xfrm>
            <a:prstGeom prst="rect">
              <a:avLst/>
            </a:prstGeom>
          </p:spPr>
        </p:pic>
        <p:pic>
          <p:nvPicPr>
            <p:cNvPr id="10" name="Picture 9">
              <a:extLst>
                <a:ext uri="{FF2B5EF4-FFF2-40B4-BE49-F238E27FC236}">
                  <a16:creationId xmlns:a16="http://schemas.microsoft.com/office/drawing/2014/main" id="{B644886A-A171-437F-EA79-45677B65E227}"/>
                </a:ext>
              </a:extLst>
            </p:cNvPr>
            <p:cNvPicPr>
              <a:picLocks noChangeAspect="1"/>
            </p:cNvPicPr>
            <p:nvPr/>
          </p:nvPicPr>
          <p:blipFill rotWithShape="1">
            <a:blip r:embed="rId2"/>
            <a:srcRect l="41457" t="38862" r="54145" b="56101"/>
            <a:stretch/>
          </p:blipFill>
          <p:spPr>
            <a:xfrm>
              <a:off x="4316534" y="3889429"/>
              <a:ext cx="3140184" cy="2480750"/>
            </a:xfrm>
            <a:prstGeom prst="rect">
              <a:avLst/>
            </a:prstGeom>
          </p:spPr>
        </p:pic>
        <p:cxnSp>
          <p:nvCxnSpPr>
            <p:cNvPr id="13" name="Straight Connector 12">
              <a:extLst>
                <a:ext uri="{FF2B5EF4-FFF2-40B4-BE49-F238E27FC236}">
                  <a16:creationId xmlns:a16="http://schemas.microsoft.com/office/drawing/2014/main" id="{10F8CD7D-70D2-BFA2-63B3-F30FFB5D5708}"/>
                </a:ext>
              </a:extLst>
            </p:cNvPr>
            <p:cNvCxnSpPr>
              <a:cxnSpLocks/>
            </p:cNvCxnSpPr>
            <p:nvPr/>
          </p:nvCxnSpPr>
          <p:spPr>
            <a:xfrm flipV="1">
              <a:off x="3584897" y="3889429"/>
              <a:ext cx="731637" cy="189479"/>
            </a:xfrm>
            <a:prstGeom prst="line">
              <a:avLst/>
            </a:prstGeom>
            <a:ln w="412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5C9158F-B715-B5F5-5383-5C7373690980}"/>
                </a:ext>
              </a:extLst>
            </p:cNvPr>
            <p:cNvCxnSpPr>
              <a:cxnSpLocks/>
            </p:cNvCxnSpPr>
            <p:nvPr/>
          </p:nvCxnSpPr>
          <p:spPr>
            <a:xfrm>
              <a:off x="3584897" y="4078908"/>
              <a:ext cx="766843" cy="2291271"/>
            </a:xfrm>
            <a:prstGeom prst="line">
              <a:avLst/>
            </a:prstGeom>
            <a:ln w="41275">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FD57F329-4A13-F302-BC83-9BB746EB3039}"/>
              </a:ext>
            </a:extLst>
          </p:cNvPr>
          <p:cNvPicPr>
            <a:picLocks noChangeAspect="1"/>
          </p:cNvPicPr>
          <p:nvPr/>
        </p:nvPicPr>
        <p:blipFill rotWithShape="1">
          <a:blip r:embed="rId3"/>
          <a:srcRect l="11274" r="15830"/>
          <a:stretch/>
        </p:blipFill>
        <p:spPr>
          <a:xfrm>
            <a:off x="6572103" y="4937805"/>
            <a:ext cx="1612750" cy="1194891"/>
          </a:xfrm>
          <a:prstGeom prst="rect">
            <a:avLst/>
          </a:prstGeom>
        </p:spPr>
      </p:pic>
      <p:sp>
        <p:nvSpPr>
          <p:cNvPr id="16" name="TextBox 15">
            <a:extLst>
              <a:ext uri="{FF2B5EF4-FFF2-40B4-BE49-F238E27FC236}">
                <a16:creationId xmlns:a16="http://schemas.microsoft.com/office/drawing/2014/main" id="{203DFDBE-99B6-6912-F753-D4AEA94E0AA2}"/>
              </a:ext>
            </a:extLst>
          </p:cNvPr>
          <p:cNvSpPr txBox="1"/>
          <p:nvPr/>
        </p:nvSpPr>
        <p:spPr>
          <a:xfrm>
            <a:off x="7547675" y="2417736"/>
            <a:ext cx="0" cy="0"/>
          </a:xfrm>
          <a:prstGeom prst="rect">
            <a:avLst/>
          </a:prstGeom>
        </p:spPr>
        <p:txBody>
          <a:bodyPr vert="horz" wrap="none" lIns="91440" tIns="45720" rIns="91440" bIns="45720" rtlCol="0">
            <a:noAutofit/>
          </a:bodyPr>
          <a:lstStyle/>
          <a:p>
            <a:pPr algn="l"/>
            <a:r>
              <a:rPr lang="en-US" dirty="0"/>
              <a:t>Non-conformal</a:t>
            </a:r>
          </a:p>
        </p:txBody>
      </p:sp>
      <p:pic>
        <p:nvPicPr>
          <p:cNvPr id="19" name="Picture 18">
            <a:extLst>
              <a:ext uri="{FF2B5EF4-FFF2-40B4-BE49-F238E27FC236}">
                <a16:creationId xmlns:a16="http://schemas.microsoft.com/office/drawing/2014/main" id="{60CDA890-DC31-DB3D-4708-5FB5E3EAD8B1}"/>
              </a:ext>
            </a:extLst>
          </p:cNvPr>
          <p:cNvPicPr>
            <a:picLocks noChangeAspect="1"/>
          </p:cNvPicPr>
          <p:nvPr/>
        </p:nvPicPr>
        <p:blipFill rotWithShape="1">
          <a:blip r:embed="rId4">
            <a:extLst>
              <a:ext uri="{28A0092B-C50C-407E-A947-70E740481C1C}">
                <a14:useLocalDpi xmlns:a14="http://schemas.microsoft.com/office/drawing/2010/main" val="0"/>
              </a:ext>
            </a:extLst>
          </a:blip>
          <a:srcRect l="16118" t="7221" r="20888" b="12696"/>
          <a:stretch/>
        </p:blipFill>
        <p:spPr>
          <a:xfrm>
            <a:off x="941565" y="2607903"/>
            <a:ext cx="4628977" cy="3050415"/>
          </a:xfrm>
          <a:prstGeom prst="rect">
            <a:avLst/>
          </a:prstGeom>
        </p:spPr>
      </p:pic>
      <p:sp>
        <p:nvSpPr>
          <p:cNvPr id="20" name="TextBox 19">
            <a:extLst>
              <a:ext uri="{FF2B5EF4-FFF2-40B4-BE49-F238E27FC236}">
                <a16:creationId xmlns:a16="http://schemas.microsoft.com/office/drawing/2014/main" id="{4FFF7B49-8832-6176-6DB0-D4B9592C1ED9}"/>
              </a:ext>
            </a:extLst>
          </p:cNvPr>
          <p:cNvSpPr txBox="1"/>
          <p:nvPr/>
        </p:nvSpPr>
        <p:spPr>
          <a:xfrm>
            <a:off x="309966" y="4060556"/>
            <a:ext cx="0" cy="0"/>
          </a:xfrm>
          <a:prstGeom prst="rect">
            <a:avLst/>
          </a:prstGeom>
        </p:spPr>
        <p:txBody>
          <a:bodyPr vert="horz" wrap="none" lIns="91440" tIns="45720" rIns="91440" bIns="45720" rtlCol="0">
            <a:noAutofit/>
          </a:bodyPr>
          <a:lstStyle/>
          <a:p>
            <a:pPr algn="l"/>
            <a:r>
              <a:rPr lang="en-US" dirty="0"/>
              <a:t>Inflow</a:t>
            </a:r>
          </a:p>
        </p:txBody>
      </p:sp>
      <p:sp>
        <p:nvSpPr>
          <p:cNvPr id="21" name="TextBox 20">
            <a:extLst>
              <a:ext uri="{FF2B5EF4-FFF2-40B4-BE49-F238E27FC236}">
                <a16:creationId xmlns:a16="http://schemas.microsoft.com/office/drawing/2014/main" id="{D246142B-E8E6-E089-4105-83D29FEBB755}"/>
              </a:ext>
            </a:extLst>
          </p:cNvPr>
          <p:cNvSpPr txBox="1"/>
          <p:nvPr/>
        </p:nvSpPr>
        <p:spPr>
          <a:xfrm>
            <a:off x="5718871" y="4184541"/>
            <a:ext cx="0" cy="0"/>
          </a:xfrm>
          <a:prstGeom prst="rect">
            <a:avLst/>
          </a:prstGeom>
        </p:spPr>
        <p:txBody>
          <a:bodyPr vert="horz" wrap="none" lIns="91440" tIns="45720" rIns="91440" bIns="45720" rtlCol="0">
            <a:noAutofit/>
          </a:bodyPr>
          <a:lstStyle/>
          <a:p>
            <a:pPr algn="l"/>
            <a:r>
              <a:rPr lang="en-US" dirty="0"/>
              <a:t>Open</a:t>
            </a:r>
          </a:p>
        </p:txBody>
      </p:sp>
      <p:sp>
        <p:nvSpPr>
          <p:cNvPr id="22" name="TextBox 21">
            <a:extLst>
              <a:ext uri="{FF2B5EF4-FFF2-40B4-BE49-F238E27FC236}">
                <a16:creationId xmlns:a16="http://schemas.microsoft.com/office/drawing/2014/main" id="{1875DE2C-E10E-608D-AF8C-64C2E3F8AFAF}"/>
              </a:ext>
            </a:extLst>
          </p:cNvPr>
          <p:cNvSpPr txBox="1"/>
          <p:nvPr/>
        </p:nvSpPr>
        <p:spPr>
          <a:xfrm>
            <a:off x="1890793" y="5904856"/>
            <a:ext cx="0" cy="0"/>
          </a:xfrm>
          <a:prstGeom prst="rect">
            <a:avLst/>
          </a:prstGeom>
        </p:spPr>
        <p:txBody>
          <a:bodyPr vert="horz" wrap="none" lIns="91440" tIns="45720" rIns="91440" bIns="45720" rtlCol="0">
            <a:noAutofit/>
          </a:bodyPr>
          <a:lstStyle/>
          <a:p>
            <a:pPr algn="l"/>
            <a:r>
              <a:rPr lang="en-US" dirty="0"/>
              <a:t>Wall (spinning)</a:t>
            </a:r>
          </a:p>
        </p:txBody>
      </p:sp>
      <p:cxnSp>
        <p:nvCxnSpPr>
          <p:cNvPr id="25" name="Straight Arrow Connector 24">
            <a:extLst>
              <a:ext uri="{FF2B5EF4-FFF2-40B4-BE49-F238E27FC236}">
                <a16:creationId xmlns:a16="http://schemas.microsoft.com/office/drawing/2014/main" id="{1F793114-F314-7F17-0B73-257E18EED3CA}"/>
              </a:ext>
            </a:extLst>
          </p:cNvPr>
          <p:cNvCxnSpPr>
            <a:cxnSpLocks/>
          </p:cNvCxnSpPr>
          <p:nvPr/>
        </p:nvCxnSpPr>
        <p:spPr>
          <a:xfrm flipV="1">
            <a:off x="2036554" y="4440209"/>
            <a:ext cx="235021" cy="142136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519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DA8E-19BD-5D63-07B6-BDF2157D06D2}"/>
              </a:ext>
            </a:extLst>
          </p:cNvPr>
          <p:cNvSpPr>
            <a:spLocks noGrp="1"/>
          </p:cNvSpPr>
          <p:nvPr>
            <p:ph type="title"/>
          </p:nvPr>
        </p:nvSpPr>
        <p:spPr/>
        <p:txBody>
          <a:bodyPr/>
          <a:lstStyle/>
          <a:p>
            <a:r>
              <a:rPr lang="en-US" dirty="0"/>
              <a:t>Mathematical Description</a:t>
            </a:r>
          </a:p>
        </p:txBody>
      </p:sp>
      <p:sp>
        <p:nvSpPr>
          <p:cNvPr id="3" name="Slide Number Placeholder 2">
            <a:extLst>
              <a:ext uri="{FF2B5EF4-FFF2-40B4-BE49-F238E27FC236}">
                <a16:creationId xmlns:a16="http://schemas.microsoft.com/office/drawing/2014/main" id="{2437F66D-43A7-386A-0CE9-5D448CC5FEFD}"/>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463B60D7-1735-878D-06C5-14EA5AE87DB1}"/>
              </a:ext>
            </a:extLst>
          </p:cNvPr>
          <p:cNvSpPr>
            <a:spLocks noGrp="1"/>
          </p:cNvSpPr>
          <p:nvPr>
            <p:ph sz="quarter" idx="11"/>
          </p:nvPr>
        </p:nvSpPr>
        <p:spPr/>
        <p:txBody>
          <a:bodyPr/>
          <a:lstStyle/>
          <a:p>
            <a:r>
              <a:rPr lang="en-US" dirty="0"/>
              <a:t>See: </a:t>
            </a:r>
            <a:r>
              <a:rPr lang="en-US" dirty="0">
                <a:hlinkClick r:id="rId2"/>
              </a:rPr>
              <a:t>https://nalu.readthedocs.io/en/latest/source/theory/boundaryConditions.html</a:t>
            </a:r>
            <a:r>
              <a:rPr lang="en-US" dirty="0"/>
              <a:t> </a:t>
            </a:r>
          </a:p>
        </p:txBody>
      </p:sp>
    </p:spTree>
    <p:extLst>
      <p:ext uri="{BB962C8B-B14F-4D97-AF65-F5344CB8AC3E}">
        <p14:creationId xmlns:p14="http://schemas.microsoft.com/office/powerpoint/2010/main" val="344268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emphasis on boundaries…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emphasis on boundaries…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
        <p:nvSpPr>
          <p:cNvPr id="10" name="Oval 9">
            <a:extLst>
              <a:ext uri="{FF2B5EF4-FFF2-40B4-BE49-F238E27FC236}">
                <a16:creationId xmlns:a16="http://schemas.microsoft.com/office/drawing/2014/main" id="{26DA1EFC-3015-A1E8-DFFC-204E8F54D4EB}"/>
              </a:ext>
            </a:extLst>
          </p:cNvPr>
          <p:cNvSpPr/>
          <p:nvPr/>
        </p:nvSpPr>
        <p:spPr>
          <a:xfrm>
            <a:off x="512631" y="2152185"/>
            <a:ext cx="2866189" cy="4319202"/>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7361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Integration Over the Domain: </a:t>
            </a:r>
            <a:br>
              <a:rPr lang="en-US" dirty="0"/>
            </a:br>
            <a:r>
              <a:rPr lang="en-US" dirty="0"/>
              <a:t>The ”Finite” in Finite-Volume and Finite Element</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0" y="1409699"/>
            <a:ext cx="7154207" cy="5292183"/>
          </a:xfrm>
        </p:spPr>
        <p:txBody>
          <a:bodyPr/>
          <a:lstStyle/>
          <a:p>
            <a:pPr marL="342900" indent="-342900">
              <a:buFont typeface="Arial" panose="020B0604020202020204" pitchFamily="34" charset="0"/>
              <a:buChar char="•"/>
            </a:pPr>
            <a:r>
              <a:rPr lang="en-US" dirty="0"/>
              <a:t>Consider a simple model equation with the heart domain in mind: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Integrating over the entire domain, </a:t>
            </a:r>
            <a:r>
              <a:rPr lang="en-US" dirty="0">
                <a:latin typeface="Symbol" pitchFamily="2" charset="2"/>
              </a:rPr>
              <a:t>W</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loss of generality, let us define a set of subdomains, </a:t>
            </a:r>
            <a:r>
              <a:rPr lang="en-US" dirty="0" err="1">
                <a:latin typeface="Symbol" pitchFamily="2" charset="2"/>
              </a:rPr>
              <a:t>W</a:t>
            </a:r>
            <a:r>
              <a:rPr lang="en-US" baseline="-25000" dirty="0" err="1"/>
              <a:t>k</a:t>
            </a:r>
            <a:r>
              <a:rPr lang="en-US" dirty="0"/>
              <a:t>:</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r>
              <a:rPr lang="en-US" dirty="0"/>
              <a:t>As present, only volumetric integrals appear</a:t>
            </a:r>
          </a:p>
          <a:p>
            <a:endParaRPr lang="en-US" dirty="0"/>
          </a:p>
        </p:txBody>
      </p:sp>
      <p:pic>
        <p:nvPicPr>
          <p:cNvPr id="5" name="Picture 4">
            <a:extLst>
              <a:ext uri="{FF2B5EF4-FFF2-40B4-BE49-F238E27FC236}">
                <a16:creationId xmlns:a16="http://schemas.microsoft.com/office/drawing/2014/main" id="{E6B8D54B-6AD9-A98B-8721-092CE72EB46B}"/>
              </a:ext>
            </a:extLst>
          </p:cNvPr>
          <p:cNvPicPr>
            <a:picLocks noChangeAspect="1"/>
          </p:cNvPicPr>
          <p:nvPr/>
        </p:nvPicPr>
        <p:blipFill>
          <a:blip r:embed="rId2"/>
          <a:stretch>
            <a:fillRect/>
          </a:stretch>
        </p:blipFill>
        <p:spPr>
          <a:xfrm>
            <a:off x="7801907" y="2599718"/>
            <a:ext cx="4025189" cy="2264169"/>
          </a:xfrm>
          <a:prstGeom prst="rect">
            <a:avLst/>
          </a:prstGeom>
        </p:spPr>
      </p:pic>
      <p:sp>
        <p:nvSpPr>
          <p:cNvPr id="6" name="TextBox 5">
            <a:extLst>
              <a:ext uri="{FF2B5EF4-FFF2-40B4-BE49-F238E27FC236}">
                <a16:creationId xmlns:a16="http://schemas.microsoft.com/office/drawing/2014/main" id="{8F5F392F-3EE0-5778-74BA-4601C86001CB}"/>
              </a:ext>
            </a:extLst>
          </p:cNvPr>
          <p:cNvSpPr txBox="1"/>
          <p:nvPr/>
        </p:nvSpPr>
        <p:spPr>
          <a:xfrm>
            <a:off x="6783264" y="4969976"/>
            <a:ext cx="4761036" cy="1477328"/>
          </a:xfrm>
          <a:prstGeom prst="rect">
            <a:avLst/>
          </a:prstGeom>
          <a:noFill/>
        </p:spPr>
        <p:txBody>
          <a:bodyPr wrap="square" rtlCol="0">
            <a:spAutoFit/>
          </a:bodyPr>
          <a:lstStyle/>
          <a:p>
            <a:r>
              <a:rPr lang="en-US" dirty="0"/>
              <a:t>Note: </a:t>
            </a:r>
          </a:p>
          <a:p>
            <a:pPr marL="285750" indent="-285750">
              <a:buFont typeface="Arial" panose="020B0604020202020204" pitchFamily="34" charset="0"/>
              <a:buChar char="•"/>
            </a:pPr>
            <a:r>
              <a:rPr lang="en-US" dirty="0"/>
              <a:t>The formality of </a:t>
            </a:r>
            <a:r>
              <a:rPr lang="en-US" dirty="0" err="1">
                <a:latin typeface="Symbol" pitchFamily="2" charset="2"/>
              </a:rPr>
              <a:t>S</a:t>
            </a:r>
            <a:r>
              <a:rPr lang="en-US" baseline="-25000" dirty="0" err="1"/>
              <a:t>k</a:t>
            </a:r>
            <a:r>
              <a:rPr lang="en-US" dirty="0"/>
              <a:t> and </a:t>
            </a:r>
            <a:r>
              <a:rPr lang="en-US" dirty="0" err="1">
                <a:latin typeface="Symbol" pitchFamily="2" charset="2"/>
              </a:rPr>
              <a:t>W</a:t>
            </a:r>
            <a:r>
              <a:rPr lang="en-US" baseline="-25000" dirty="0" err="1"/>
              <a:t>k</a:t>
            </a:r>
            <a:r>
              <a:rPr lang="en-US" dirty="0"/>
              <a:t> is implied to exist over the full domain and is often times dropped – integral type implied by </a:t>
            </a:r>
            <a:r>
              <a:rPr lang="en-US" dirty="0" err="1"/>
              <a:t>dV</a:t>
            </a:r>
            <a:r>
              <a:rPr lang="en-US" dirty="0"/>
              <a:t> (volume) and </a:t>
            </a:r>
            <a:r>
              <a:rPr lang="en-US" dirty="0" err="1"/>
              <a:t>dS</a:t>
            </a:r>
            <a:r>
              <a:rPr lang="en-US" dirty="0"/>
              <a:t> (domain boundary)</a:t>
            </a:r>
          </a:p>
        </p:txBody>
      </p:sp>
      <p:pic>
        <p:nvPicPr>
          <p:cNvPr id="8" name="Picture 7">
            <a:extLst>
              <a:ext uri="{FF2B5EF4-FFF2-40B4-BE49-F238E27FC236}">
                <a16:creationId xmlns:a16="http://schemas.microsoft.com/office/drawing/2014/main" id="{D3DB4928-411F-AE8C-8BE3-2749A3E91186}"/>
              </a:ext>
            </a:extLst>
          </p:cNvPr>
          <p:cNvPicPr>
            <a:picLocks noChangeAspect="1"/>
          </p:cNvPicPr>
          <p:nvPr/>
        </p:nvPicPr>
        <p:blipFill>
          <a:blip r:embed="rId3"/>
          <a:stretch>
            <a:fillRect/>
          </a:stretch>
        </p:blipFill>
        <p:spPr>
          <a:xfrm>
            <a:off x="3298903" y="1943874"/>
            <a:ext cx="1066800" cy="673100"/>
          </a:xfrm>
          <a:prstGeom prst="rect">
            <a:avLst/>
          </a:prstGeom>
        </p:spPr>
      </p:pic>
      <p:sp>
        <p:nvSpPr>
          <p:cNvPr id="12" name="TextBox 11">
            <a:extLst>
              <a:ext uri="{FF2B5EF4-FFF2-40B4-BE49-F238E27FC236}">
                <a16:creationId xmlns:a16="http://schemas.microsoft.com/office/drawing/2014/main" id="{2B83AEBB-E68E-666A-D8E7-7AF64A218B66}"/>
              </a:ext>
            </a:extLst>
          </p:cNvPr>
          <p:cNvSpPr txBox="1"/>
          <p:nvPr/>
        </p:nvSpPr>
        <p:spPr>
          <a:xfrm>
            <a:off x="6936059" y="2096429"/>
            <a:ext cx="0" cy="0"/>
          </a:xfrm>
          <a:prstGeom prst="rect">
            <a:avLst/>
          </a:prstGeom>
        </p:spPr>
        <p:txBody>
          <a:bodyPr vert="horz" wrap="none" lIns="91440" tIns="45720" rIns="91440" bIns="45720" rtlCol="0">
            <a:noAutofit/>
          </a:bodyPr>
          <a:lstStyle/>
          <a:p>
            <a:pPr algn="l"/>
            <a:r>
              <a:rPr lang="en-US" dirty="0"/>
              <a:t>Where F</a:t>
            </a:r>
            <a:r>
              <a:rPr lang="en-US" baseline="-25000" dirty="0"/>
              <a:t>j</a:t>
            </a:r>
            <a:r>
              <a:rPr lang="en-US" dirty="0"/>
              <a:t> is a flux and S is a source term</a:t>
            </a:r>
          </a:p>
        </p:txBody>
      </p:sp>
      <p:pic>
        <p:nvPicPr>
          <p:cNvPr id="7" name="Picture 6">
            <a:extLst>
              <a:ext uri="{FF2B5EF4-FFF2-40B4-BE49-F238E27FC236}">
                <a16:creationId xmlns:a16="http://schemas.microsoft.com/office/drawing/2014/main" id="{A64523F0-49BA-2A1D-2EA7-4A998F66CEC7}"/>
              </a:ext>
            </a:extLst>
          </p:cNvPr>
          <p:cNvPicPr>
            <a:picLocks noChangeAspect="1"/>
          </p:cNvPicPr>
          <p:nvPr/>
        </p:nvPicPr>
        <p:blipFill>
          <a:blip r:embed="rId4"/>
          <a:stretch>
            <a:fillRect/>
          </a:stretch>
        </p:blipFill>
        <p:spPr>
          <a:xfrm>
            <a:off x="5680153" y="2681551"/>
            <a:ext cx="2514600" cy="673100"/>
          </a:xfrm>
          <a:prstGeom prst="rect">
            <a:avLst/>
          </a:prstGeom>
        </p:spPr>
      </p:pic>
      <p:pic>
        <p:nvPicPr>
          <p:cNvPr id="9" name="Picture 8">
            <a:extLst>
              <a:ext uri="{FF2B5EF4-FFF2-40B4-BE49-F238E27FC236}">
                <a16:creationId xmlns:a16="http://schemas.microsoft.com/office/drawing/2014/main" id="{4A03F63E-C2E3-2CB6-DB42-19E3CE6A4363}"/>
              </a:ext>
            </a:extLst>
          </p:cNvPr>
          <p:cNvPicPr>
            <a:picLocks noChangeAspect="1"/>
          </p:cNvPicPr>
          <p:nvPr/>
        </p:nvPicPr>
        <p:blipFill>
          <a:blip r:embed="rId5"/>
          <a:stretch>
            <a:fillRect/>
          </a:stretch>
        </p:blipFill>
        <p:spPr>
          <a:xfrm>
            <a:off x="1195962" y="4747110"/>
            <a:ext cx="3911600" cy="736600"/>
          </a:xfrm>
          <a:prstGeom prst="rect">
            <a:avLst/>
          </a:prstGeom>
        </p:spPr>
      </p:pic>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Integration Over the Domain: </a:t>
            </a:r>
            <a:br>
              <a:rPr lang="en-US" dirty="0"/>
            </a:br>
            <a:r>
              <a:rPr lang="en-US" dirty="0"/>
              <a:t>The ”Finite” in Finite-Volume and Finite Element</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0" y="1409699"/>
            <a:ext cx="7154207" cy="5292183"/>
          </a:xfrm>
        </p:spPr>
        <p:txBody>
          <a:bodyPr/>
          <a:lstStyle/>
          <a:p>
            <a:pPr marL="342900" indent="-342900">
              <a:buFont typeface="Arial" panose="020B0604020202020204" pitchFamily="34" charset="0"/>
              <a:buChar char="•"/>
            </a:pPr>
            <a:r>
              <a:rPr lang="en-US" dirty="0"/>
              <a:t>Consider a simple model equation with the heart domain in mind: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Integrating over the entire domain, </a:t>
            </a:r>
            <a:r>
              <a:rPr lang="en-US" dirty="0">
                <a:latin typeface="Symbol" pitchFamily="2" charset="2"/>
              </a:rPr>
              <a:t>W</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loss of generality, let us define a set of subdomains, </a:t>
            </a:r>
            <a:r>
              <a:rPr lang="en-US" dirty="0" err="1">
                <a:latin typeface="Symbol" pitchFamily="2" charset="2"/>
              </a:rPr>
              <a:t>W</a:t>
            </a:r>
            <a:r>
              <a:rPr lang="en-US" baseline="-25000" dirty="0" err="1"/>
              <a:t>k</a:t>
            </a:r>
            <a:r>
              <a:rPr lang="en-US" dirty="0"/>
              <a:t>:</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r>
              <a:rPr lang="en-US" dirty="0"/>
              <a:t>As present, only volumetric integrals appear</a:t>
            </a:r>
          </a:p>
          <a:p>
            <a:endParaRPr lang="en-US" dirty="0"/>
          </a:p>
        </p:txBody>
      </p:sp>
      <p:pic>
        <p:nvPicPr>
          <p:cNvPr id="5" name="Picture 4">
            <a:extLst>
              <a:ext uri="{FF2B5EF4-FFF2-40B4-BE49-F238E27FC236}">
                <a16:creationId xmlns:a16="http://schemas.microsoft.com/office/drawing/2014/main" id="{E6B8D54B-6AD9-A98B-8721-092CE72EB46B}"/>
              </a:ext>
            </a:extLst>
          </p:cNvPr>
          <p:cNvPicPr>
            <a:picLocks noChangeAspect="1"/>
          </p:cNvPicPr>
          <p:nvPr/>
        </p:nvPicPr>
        <p:blipFill>
          <a:blip r:embed="rId2"/>
          <a:stretch>
            <a:fillRect/>
          </a:stretch>
        </p:blipFill>
        <p:spPr>
          <a:xfrm>
            <a:off x="7801907" y="2599718"/>
            <a:ext cx="4025189" cy="2264169"/>
          </a:xfrm>
          <a:prstGeom prst="rect">
            <a:avLst/>
          </a:prstGeom>
        </p:spPr>
      </p:pic>
      <p:sp>
        <p:nvSpPr>
          <p:cNvPr id="6" name="TextBox 5">
            <a:extLst>
              <a:ext uri="{FF2B5EF4-FFF2-40B4-BE49-F238E27FC236}">
                <a16:creationId xmlns:a16="http://schemas.microsoft.com/office/drawing/2014/main" id="{8F5F392F-3EE0-5778-74BA-4601C86001CB}"/>
              </a:ext>
            </a:extLst>
          </p:cNvPr>
          <p:cNvSpPr txBox="1"/>
          <p:nvPr/>
        </p:nvSpPr>
        <p:spPr>
          <a:xfrm>
            <a:off x="6783264" y="4969976"/>
            <a:ext cx="4761036" cy="1477328"/>
          </a:xfrm>
          <a:prstGeom prst="rect">
            <a:avLst/>
          </a:prstGeom>
          <a:noFill/>
        </p:spPr>
        <p:txBody>
          <a:bodyPr wrap="square" rtlCol="0">
            <a:spAutoFit/>
          </a:bodyPr>
          <a:lstStyle/>
          <a:p>
            <a:r>
              <a:rPr lang="en-US" dirty="0"/>
              <a:t>Note: </a:t>
            </a:r>
          </a:p>
          <a:p>
            <a:pPr marL="285750" indent="-285750">
              <a:buFont typeface="Arial" panose="020B0604020202020204" pitchFamily="34" charset="0"/>
              <a:buChar char="•"/>
            </a:pPr>
            <a:r>
              <a:rPr lang="en-US" dirty="0"/>
              <a:t>The formality of </a:t>
            </a:r>
            <a:r>
              <a:rPr lang="en-US" dirty="0" err="1">
                <a:latin typeface="Symbol" pitchFamily="2" charset="2"/>
              </a:rPr>
              <a:t>S</a:t>
            </a:r>
            <a:r>
              <a:rPr lang="en-US" baseline="-25000" dirty="0" err="1"/>
              <a:t>k</a:t>
            </a:r>
            <a:r>
              <a:rPr lang="en-US" dirty="0"/>
              <a:t> and </a:t>
            </a:r>
            <a:r>
              <a:rPr lang="en-US" dirty="0" err="1">
                <a:latin typeface="Symbol" pitchFamily="2" charset="2"/>
              </a:rPr>
              <a:t>W</a:t>
            </a:r>
            <a:r>
              <a:rPr lang="en-US" baseline="-25000" dirty="0" err="1"/>
              <a:t>k</a:t>
            </a:r>
            <a:r>
              <a:rPr lang="en-US" dirty="0"/>
              <a:t> is implied to exist over the full domain and is often times dropped – integral type implied by </a:t>
            </a:r>
            <a:r>
              <a:rPr lang="en-US" dirty="0" err="1"/>
              <a:t>dV</a:t>
            </a:r>
            <a:r>
              <a:rPr lang="en-US" dirty="0"/>
              <a:t> (volume) and </a:t>
            </a:r>
            <a:r>
              <a:rPr lang="en-US" dirty="0" err="1"/>
              <a:t>dS</a:t>
            </a:r>
            <a:r>
              <a:rPr lang="en-US" dirty="0"/>
              <a:t> (domain boundary)</a:t>
            </a:r>
          </a:p>
        </p:txBody>
      </p:sp>
      <p:pic>
        <p:nvPicPr>
          <p:cNvPr id="8" name="Picture 7">
            <a:extLst>
              <a:ext uri="{FF2B5EF4-FFF2-40B4-BE49-F238E27FC236}">
                <a16:creationId xmlns:a16="http://schemas.microsoft.com/office/drawing/2014/main" id="{D3DB4928-411F-AE8C-8BE3-2749A3E91186}"/>
              </a:ext>
            </a:extLst>
          </p:cNvPr>
          <p:cNvPicPr>
            <a:picLocks noChangeAspect="1"/>
          </p:cNvPicPr>
          <p:nvPr/>
        </p:nvPicPr>
        <p:blipFill>
          <a:blip r:embed="rId3"/>
          <a:stretch>
            <a:fillRect/>
          </a:stretch>
        </p:blipFill>
        <p:spPr>
          <a:xfrm>
            <a:off x="3298903" y="1943874"/>
            <a:ext cx="1066800" cy="673100"/>
          </a:xfrm>
          <a:prstGeom prst="rect">
            <a:avLst/>
          </a:prstGeom>
        </p:spPr>
      </p:pic>
      <p:sp>
        <p:nvSpPr>
          <p:cNvPr id="12" name="TextBox 11">
            <a:extLst>
              <a:ext uri="{FF2B5EF4-FFF2-40B4-BE49-F238E27FC236}">
                <a16:creationId xmlns:a16="http://schemas.microsoft.com/office/drawing/2014/main" id="{2B83AEBB-E68E-666A-D8E7-7AF64A218B66}"/>
              </a:ext>
            </a:extLst>
          </p:cNvPr>
          <p:cNvSpPr txBox="1"/>
          <p:nvPr/>
        </p:nvSpPr>
        <p:spPr>
          <a:xfrm>
            <a:off x="6936059" y="2096429"/>
            <a:ext cx="0" cy="0"/>
          </a:xfrm>
          <a:prstGeom prst="rect">
            <a:avLst/>
          </a:prstGeom>
        </p:spPr>
        <p:txBody>
          <a:bodyPr vert="horz" wrap="none" lIns="91440" tIns="45720" rIns="91440" bIns="45720" rtlCol="0">
            <a:noAutofit/>
          </a:bodyPr>
          <a:lstStyle/>
          <a:p>
            <a:pPr algn="l"/>
            <a:r>
              <a:rPr lang="en-US" dirty="0"/>
              <a:t>Where F</a:t>
            </a:r>
            <a:r>
              <a:rPr lang="en-US" baseline="-25000" dirty="0"/>
              <a:t>j</a:t>
            </a:r>
            <a:r>
              <a:rPr lang="en-US" dirty="0"/>
              <a:t> is a flux and S is a source term</a:t>
            </a:r>
          </a:p>
        </p:txBody>
      </p:sp>
      <p:pic>
        <p:nvPicPr>
          <p:cNvPr id="7" name="Picture 6">
            <a:extLst>
              <a:ext uri="{FF2B5EF4-FFF2-40B4-BE49-F238E27FC236}">
                <a16:creationId xmlns:a16="http://schemas.microsoft.com/office/drawing/2014/main" id="{A64523F0-49BA-2A1D-2EA7-4A998F66CEC7}"/>
              </a:ext>
            </a:extLst>
          </p:cNvPr>
          <p:cNvPicPr>
            <a:picLocks noChangeAspect="1"/>
          </p:cNvPicPr>
          <p:nvPr/>
        </p:nvPicPr>
        <p:blipFill>
          <a:blip r:embed="rId4"/>
          <a:stretch>
            <a:fillRect/>
          </a:stretch>
        </p:blipFill>
        <p:spPr>
          <a:xfrm>
            <a:off x="5680153" y="2681551"/>
            <a:ext cx="2514600" cy="673100"/>
          </a:xfrm>
          <a:prstGeom prst="rect">
            <a:avLst/>
          </a:prstGeom>
        </p:spPr>
      </p:pic>
      <p:pic>
        <p:nvPicPr>
          <p:cNvPr id="9" name="Picture 8">
            <a:extLst>
              <a:ext uri="{FF2B5EF4-FFF2-40B4-BE49-F238E27FC236}">
                <a16:creationId xmlns:a16="http://schemas.microsoft.com/office/drawing/2014/main" id="{4A03F63E-C2E3-2CB6-DB42-19E3CE6A4363}"/>
              </a:ext>
            </a:extLst>
          </p:cNvPr>
          <p:cNvPicPr>
            <a:picLocks noChangeAspect="1"/>
          </p:cNvPicPr>
          <p:nvPr/>
        </p:nvPicPr>
        <p:blipFill>
          <a:blip r:embed="rId5"/>
          <a:stretch>
            <a:fillRect/>
          </a:stretch>
        </p:blipFill>
        <p:spPr>
          <a:xfrm>
            <a:off x="1195962" y="4747110"/>
            <a:ext cx="3911600" cy="736600"/>
          </a:xfrm>
          <a:prstGeom prst="rect">
            <a:avLst/>
          </a:prstGeom>
        </p:spPr>
      </p:pic>
      <p:sp>
        <p:nvSpPr>
          <p:cNvPr id="10" name="&quot;No&quot; Symbol 9">
            <a:extLst>
              <a:ext uri="{FF2B5EF4-FFF2-40B4-BE49-F238E27FC236}">
                <a16:creationId xmlns:a16="http://schemas.microsoft.com/office/drawing/2014/main" id="{D4DECE28-0E10-B8D7-0579-96E7EBF64836}"/>
              </a:ext>
            </a:extLst>
          </p:cNvPr>
          <p:cNvSpPr/>
          <p:nvPr/>
        </p:nvSpPr>
        <p:spPr>
          <a:xfrm>
            <a:off x="8245322" y="5054686"/>
            <a:ext cx="1569179" cy="149870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18896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Towards Boundary Contributions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2"/>
          <a:stretch>
            <a:fillRect/>
          </a:stretch>
        </p:blipFill>
        <p:spPr>
          <a:xfrm>
            <a:off x="9669006" y="3247909"/>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D4C549-70BC-744B-1633-3D3A8DDDA194}"/>
              </a:ext>
            </a:extLst>
          </p:cNvPr>
          <p:cNvPicPr>
            <a:picLocks noChangeAspect="1"/>
          </p:cNvPicPr>
          <p:nvPr/>
        </p:nvPicPr>
        <p:blipFill>
          <a:blip r:embed="rId3"/>
          <a:stretch>
            <a:fillRect/>
          </a:stretch>
        </p:blipFill>
        <p:spPr>
          <a:xfrm>
            <a:off x="4396184" y="1827909"/>
            <a:ext cx="2514600" cy="673100"/>
          </a:xfrm>
          <a:prstGeom prst="rect">
            <a:avLst/>
          </a:prstGeom>
        </p:spPr>
      </p:pic>
      <p:pic>
        <p:nvPicPr>
          <p:cNvPr id="14" name="Picture 13">
            <a:extLst>
              <a:ext uri="{FF2B5EF4-FFF2-40B4-BE49-F238E27FC236}">
                <a16:creationId xmlns:a16="http://schemas.microsoft.com/office/drawing/2014/main" id="{66468501-CC4E-E7E9-F338-788345EF55D2}"/>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5" name="Picture 14">
            <a:extLst>
              <a:ext uri="{FF2B5EF4-FFF2-40B4-BE49-F238E27FC236}">
                <a16:creationId xmlns:a16="http://schemas.microsoft.com/office/drawing/2014/main" id="{4AE26401-CBBD-6B99-00A8-1DDEF483D607}"/>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6" name="Straight Arrow Connector 15">
            <a:extLst>
              <a:ext uri="{FF2B5EF4-FFF2-40B4-BE49-F238E27FC236}">
                <a16:creationId xmlns:a16="http://schemas.microsoft.com/office/drawing/2014/main" id="{6634244A-6F67-BAFD-4888-9281107D7777}"/>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F02A9A4-55F7-8C2D-8BDE-12A810D52B61}"/>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36" name="TextBox 35">
            <a:extLst>
              <a:ext uri="{FF2B5EF4-FFF2-40B4-BE49-F238E27FC236}">
                <a16:creationId xmlns:a16="http://schemas.microsoft.com/office/drawing/2014/main" id="{8797400D-2DA1-2136-5275-DEB7862A3B1B}"/>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37" name="TextBox 36">
            <a:extLst>
              <a:ext uri="{FF2B5EF4-FFF2-40B4-BE49-F238E27FC236}">
                <a16:creationId xmlns:a16="http://schemas.microsoft.com/office/drawing/2014/main" id="{48417A1A-E61E-785F-5A64-81B83F53B4E6}"/>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38" name="Straight Arrow Connector 37">
            <a:extLst>
              <a:ext uri="{FF2B5EF4-FFF2-40B4-BE49-F238E27FC236}">
                <a16:creationId xmlns:a16="http://schemas.microsoft.com/office/drawing/2014/main" id="{7759F6BB-E218-9E85-C862-7EA14BF3E018}"/>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53DD6C5-1E02-CDB4-B542-D2BF8C55CFCC}"/>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40" name="Picture 39">
            <a:extLst>
              <a:ext uri="{FF2B5EF4-FFF2-40B4-BE49-F238E27FC236}">
                <a16:creationId xmlns:a16="http://schemas.microsoft.com/office/drawing/2014/main" id="{928B9B40-1EF0-CC13-CB17-3F44FCEAD29D}"/>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41" name="Picture 40">
            <a:extLst>
              <a:ext uri="{FF2B5EF4-FFF2-40B4-BE49-F238E27FC236}">
                <a16:creationId xmlns:a16="http://schemas.microsoft.com/office/drawing/2014/main" id="{5A85E84A-BE93-D33C-546F-C32769AB626A}"/>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42" name="Straight Arrow Connector 41">
            <a:extLst>
              <a:ext uri="{FF2B5EF4-FFF2-40B4-BE49-F238E27FC236}">
                <a16:creationId xmlns:a16="http://schemas.microsoft.com/office/drawing/2014/main" id="{86623039-8E3D-F83E-13E6-D9527EC44214}"/>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Towards Boundary Contributions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2"/>
          <a:stretch>
            <a:fillRect/>
          </a:stretch>
        </p:blipFill>
        <p:spPr>
          <a:xfrm>
            <a:off x="9669006" y="3247909"/>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D4C549-70BC-744B-1633-3D3A8DDDA194}"/>
              </a:ext>
            </a:extLst>
          </p:cNvPr>
          <p:cNvPicPr>
            <a:picLocks noChangeAspect="1"/>
          </p:cNvPicPr>
          <p:nvPr/>
        </p:nvPicPr>
        <p:blipFill>
          <a:blip r:embed="rId3"/>
          <a:stretch>
            <a:fillRect/>
          </a:stretch>
        </p:blipFill>
        <p:spPr>
          <a:xfrm>
            <a:off x="4396184" y="1827909"/>
            <a:ext cx="2514600" cy="673100"/>
          </a:xfrm>
          <a:prstGeom prst="rect">
            <a:avLst/>
          </a:prstGeom>
        </p:spPr>
      </p:pic>
      <p:pic>
        <p:nvPicPr>
          <p:cNvPr id="14" name="Picture 13">
            <a:extLst>
              <a:ext uri="{FF2B5EF4-FFF2-40B4-BE49-F238E27FC236}">
                <a16:creationId xmlns:a16="http://schemas.microsoft.com/office/drawing/2014/main" id="{66468501-CC4E-E7E9-F338-788345EF55D2}"/>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5" name="Picture 14">
            <a:extLst>
              <a:ext uri="{FF2B5EF4-FFF2-40B4-BE49-F238E27FC236}">
                <a16:creationId xmlns:a16="http://schemas.microsoft.com/office/drawing/2014/main" id="{4AE26401-CBBD-6B99-00A8-1DDEF483D607}"/>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6" name="Straight Arrow Connector 15">
            <a:extLst>
              <a:ext uri="{FF2B5EF4-FFF2-40B4-BE49-F238E27FC236}">
                <a16:creationId xmlns:a16="http://schemas.microsoft.com/office/drawing/2014/main" id="{6634244A-6F67-BAFD-4888-9281107D7777}"/>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F02A9A4-55F7-8C2D-8BDE-12A810D52B61}"/>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36" name="TextBox 35">
            <a:extLst>
              <a:ext uri="{FF2B5EF4-FFF2-40B4-BE49-F238E27FC236}">
                <a16:creationId xmlns:a16="http://schemas.microsoft.com/office/drawing/2014/main" id="{8797400D-2DA1-2136-5275-DEB7862A3B1B}"/>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37" name="TextBox 36">
            <a:extLst>
              <a:ext uri="{FF2B5EF4-FFF2-40B4-BE49-F238E27FC236}">
                <a16:creationId xmlns:a16="http://schemas.microsoft.com/office/drawing/2014/main" id="{48417A1A-E61E-785F-5A64-81B83F53B4E6}"/>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38" name="Straight Arrow Connector 37">
            <a:extLst>
              <a:ext uri="{FF2B5EF4-FFF2-40B4-BE49-F238E27FC236}">
                <a16:creationId xmlns:a16="http://schemas.microsoft.com/office/drawing/2014/main" id="{7759F6BB-E218-9E85-C862-7EA14BF3E018}"/>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53DD6C5-1E02-CDB4-B542-D2BF8C55CFCC}"/>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40" name="Picture 39">
            <a:extLst>
              <a:ext uri="{FF2B5EF4-FFF2-40B4-BE49-F238E27FC236}">
                <a16:creationId xmlns:a16="http://schemas.microsoft.com/office/drawing/2014/main" id="{928B9B40-1EF0-CC13-CB17-3F44FCEAD29D}"/>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41" name="Picture 40">
            <a:extLst>
              <a:ext uri="{FF2B5EF4-FFF2-40B4-BE49-F238E27FC236}">
                <a16:creationId xmlns:a16="http://schemas.microsoft.com/office/drawing/2014/main" id="{5A85E84A-BE93-D33C-546F-C32769AB626A}"/>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42" name="Straight Arrow Connector 41">
            <a:extLst>
              <a:ext uri="{FF2B5EF4-FFF2-40B4-BE49-F238E27FC236}">
                <a16:creationId xmlns:a16="http://schemas.microsoft.com/office/drawing/2014/main" id="{86623039-8E3D-F83E-13E6-D9527EC44214}"/>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A38DC90-3712-0E5F-108A-358E475FB863}"/>
              </a:ext>
            </a:extLst>
          </p:cNvPr>
          <p:cNvSpPr/>
          <p:nvPr/>
        </p:nvSpPr>
        <p:spPr>
          <a:xfrm>
            <a:off x="6360143" y="5523609"/>
            <a:ext cx="914400" cy="914400"/>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2959FB8D-BADC-2781-1CDB-A7B1E755DBED}"/>
              </a:ext>
            </a:extLst>
          </p:cNvPr>
          <p:cNvSpPr/>
          <p:nvPr/>
        </p:nvSpPr>
        <p:spPr>
          <a:xfrm>
            <a:off x="9954999" y="3185055"/>
            <a:ext cx="914400" cy="914400"/>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5171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F1F-254E-57DF-DB12-6B613AF9E588}"/>
              </a:ext>
            </a:extLst>
          </p:cNvPr>
          <p:cNvSpPr>
            <a:spLocks noGrp="1"/>
          </p:cNvSpPr>
          <p:nvPr>
            <p:ph type="title"/>
          </p:nvPr>
        </p:nvSpPr>
        <p:spPr/>
        <p:txBody>
          <a:bodyPr/>
          <a:lstStyle/>
          <a:p>
            <a:r>
              <a:rPr lang="en-US" dirty="0"/>
              <a:t>Cell-Centered vs Vertex-Centered Differences</a:t>
            </a:r>
          </a:p>
        </p:txBody>
      </p:sp>
      <p:sp>
        <p:nvSpPr>
          <p:cNvPr id="3" name="Slide Number Placeholder 2">
            <a:extLst>
              <a:ext uri="{FF2B5EF4-FFF2-40B4-BE49-F238E27FC236}">
                <a16:creationId xmlns:a16="http://schemas.microsoft.com/office/drawing/2014/main" id="{67161F0D-0104-75A0-725F-A20D4E9A171A}"/>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8" name="Picture 7">
            <a:extLst>
              <a:ext uri="{FF2B5EF4-FFF2-40B4-BE49-F238E27FC236}">
                <a16:creationId xmlns:a16="http://schemas.microsoft.com/office/drawing/2014/main" id="{9DBB4BEC-8EF2-C33F-BC40-2CA2429E2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44" y="2618030"/>
            <a:ext cx="4325932" cy="3657600"/>
          </a:xfrm>
          <a:prstGeom prst="rect">
            <a:avLst/>
          </a:prstGeom>
        </p:spPr>
      </p:pic>
      <p:sp>
        <p:nvSpPr>
          <p:cNvPr id="11" name="TextBox 10">
            <a:extLst>
              <a:ext uri="{FF2B5EF4-FFF2-40B4-BE49-F238E27FC236}">
                <a16:creationId xmlns:a16="http://schemas.microsoft.com/office/drawing/2014/main" id="{FEB36560-70BE-8A90-50D1-441C99FED41B}"/>
              </a:ext>
            </a:extLst>
          </p:cNvPr>
          <p:cNvSpPr txBox="1"/>
          <p:nvPr/>
        </p:nvSpPr>
        <p:spPr>
          <a:xfrm>
            <a:off x="11112285" y="2975675"/>
            <a:ext cx="0" cy="0"/>
          </a:xfrm>
          <a:prstGeom prst="rect">
            <a:avLst/>
          </a:prstGeom>
        </p:spPr>
        <p:txBody>
          <a:bodyPr vert="horz" wrap="none" lIns="91440" tIns="45720" rIns="91440" bIns="45720" rtlCol="0">
            <a:noAutofit/>
          </a:bodyPr>
          <a:lstStyle/>
          <a:p>
            <a:pPr algn="l"/>
            <a:endParaRPr lang="en-US" dirty="0"/>
          </a:p>
        </p:txBody>
      </p:sp>
      <p:sp>
        <p:nvSpPr>
          <p:cNvPr id="12" name="Content Placeholder 3">
            <a:extLst>
              <a:ext uri="{FF2B5EF4-FFF2-40B4-BE49-F238E27FC236}">
                <a16:creationId xmlns:a16="http://schemas.microsoft.com/office/drawing/2014/main" id="{8E90F397-926A-D905-8B95-8D312AA5A73E}"/>
              </a:ext>
            </a:extLst>
          </p:cNvPr>
          <p:cNvSpPr>
            <a:spLocks noGrp="1"/>
          </p:cNvSpPr>
          <p:nvPr>
            <p:ph sz="quarter" idx="11"/>
          </p:nvPr>
        </p:nvSpPr>
        <p:spPr>
          <a:xfrm>
            <a:off x="647700" y="1409700"/>
            <a:ext cx="11049000" cy="4610100"/>
          </a:xfrm>
        </p:spPr>
        <p:txBody>
          <a:bodyPr/>
          <a:lstStyle/>
          <a:p>
            <a:pPr marL="342900" indent="-342900">
              <a:buFont typeface="Arial" panose="020B0604020202020204" pitchFamily="34" charset="0"/>
              <a:buChar char="•"/>
            </a:pPr>
            <a:r>
              <a:rPr lang="en-US" dirty="0"/>
              <a:t>For a CC scheme, boundary condition is flux-based, while for VC and FEM, there is an option of flux-based, i.e., “weak”, or Dirichlet, i.e., “strong”</a:t>
            </a:r>
          </a:p>
        </p:txBody>
      </p:sp>
      <p:sp>
        <p:nvSpPr>
          <p:cNvPr id="13" name="TextBox 12">
            <a:extLst>
              <a:ext uri="{FF2B5EF4-FFF2-40B4-BE49-F238E27FC236}">
                <a16:creationId xmlns:a16="http://schemas.microsoft.com/office/drawing/2014/main" id="{D4262076-682F-2931-AB2F-D249FF93E39B}"/>
              </a:ext>
            </a:extLst>
          </p:cNvPr>
          <p:cNvSpPr txBox="1"/>
          <p:nvPr/>
        </p:nvSpPr>
        <p:spPr>
          <a:xfrm>
            <a:off x="945397" y="6478291"/>
            <a:ext cx="0" cy="0"/>
          </a:xfrm>
          <a:prstGeom prst="rect">
            <a:avLst/>
          </a:prstGeom>
        </p:spPr>
        <p:txBody>
          <a:bodyPr vert="horz" wrap="none" lIns="91440" tIns="45720" rIns="91440" bIns="45720" rtlCol="0">
            <a:noAutofit/>
          </a:bodyPr>
          <a:lstStyle/>
          <a:p>
            <a:pPr algn="l"/>
            <a:r>
              <a:rPr lang="en-US" dirty="0"/>
              <a:t>CC</a:t>
            </a:r>
          </a:p>
        </p:txBody>
      </p:sp>
      <p:sp>
        <p:nvSpPr>
          <p:cNvPr id="14" name="TextBox 13">
            <a:extLst>
              <a:ext uri="{FF2B5EF4-FFF2-40B4-BE49-F238E27FC236}">
                <a16:creationId xmlns:a16="http://schemas.microsoft.com/office/drawing/2014/main" id="{2F2A7DD6-D168-A250-731C-7A333F7ABDBA}"/>
              </a:ext>
            </a:extLst>
          </p:cNvPr>
          <p:cNvSpPr txBox="1"/>
          <p:nvPr/>
        </p:nvSpPr>
        <p:spPr>
          <a:xfrm>
            <a:off x="5982347" y="6478291"/>
            <a:ext cx="0" cy="0"/>
          </a:xfrm>
          <a:prstGeom prst="rect">
            <a:avLst/>
          </a:prstGeom>
        </p:spPr>
        <p:txBody>
          <a:bodyPr vert="horz" wrap="none" lIns="91440" tIns="45720" rIns="91440" bIns="45720" rtlCol="0">
            <a:noAutofit/>
          </a:bodyPr>
          <a:lstStyle/>
          <a:p>
            <a:pPr algn="l"/>
            <a:r>
              <a:rPr lang="en-US" dirty="0"/>
              <a:t>VC</a:t>
            </a:r>
          </a:p>
        </p:txBody>
      </p:sp>
      <p:sp>
        <p:nvSpPr>
          <p:cNvPr id="15" name="TextBox 14">
            <a:extLst>
              <a:ext uri="{FF2B5EF4-FFF2-40B4-BE49-F238E27FC236}">
                <a16:creationId xmlns:a16="http://schemas.microsoft.com/office/drawing/2014/main" id="{180E4367-6C78-1743-36D9-80B2908F0570}"/>
              </a:ext>
            </a:extLst>
          </p:cNvPr>
          <p:cNvSpPr txBox="1"/>
          <p:nvPr/>
        </p:nvSpPr>
        <p:spPr>
          <a:xfrm>
            <a:off x="9701940" y="6478291"/>
            <a:ext cx="0" cy="0"/>
          </a:xfrm>
          <a:prstGeom prst="rect">
            <a:avLst/>
          </a:prstGeom>
        </p:spPr>
        <p:txBody>
          <a:bodyPr vert="horz" wrap="none" lIns="91440" tIns="45720" rIns="91440" bIns="45720" rtlCol="0">
            <a:noAutofit/>
          </a:bodyPr>
          <a:lstStyle/>
          <a:p>
            <a:pPr algn="l"/>
            <a:r>
              <a:rPr lang="en-US" dirty="0"/>
              <a:t>FEM</a:t>
            </a:r>
          </a:p>
        </p:txBody>
      </p:sp>
      <p:pic>
        <p:nvPicPr>
          <p:cNvPr id="17" name="Picture 16">
            <a:extLst>
              <a:ext uri="{FF2B5EF4-FFF2-40B4-BE49-F238E27FC236}">
                <a16:creationId xmlns:a16="http://schemas.microsoft.com/office/drawing/2014/main" id="{97FD5F48-2314-BEA3-6B30-9DDC20E77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892" y="2618030"/>
            <a:ext cx="4325932" cy="3657600"/>
          </a:xfrm>
          <a:prstGeom prst="rect">
            <a:avLst/>
          </a:prstGeom>
        </p:spPr>
      </p:pic>
      <p:pic>
        <p:nvPicPr>
          <p:cNvPr id="6" name="Picture 5">
            <a:extLst>
              <a:ext uri="{FF2B5EF4-FFF2-40B4-BE49-F238E27FC236}">
                <a16:creationId xmlns:a16="http://schemas.microsoft.com/office/drawing/2014/main" id="{44B021AF-3DF5-733A-EA0A-76DFB4599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8740" y="2618030"/>
            <a:ext cx="4325932" cy="3657600"/>
          </a:xfrm>
          <a:prstGeom prst="rect">
            <a:avLst/>
          </a:prstGeom>
        </p:spPr>
      </p:pic>
    </p:spTree>
    <p:extLst>
      <p:ext uri="{BB962C8B-B14F-4D97-AF65-F5344CB8AC3E}">
        <p14:creationId xmlns:p14="http://schemas.microsoft.com/office/powerpoint/2010/main" val="37452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F1F-254E-57DF-DB12-6B613AF9E588}"/>
              </a:ext>
            </a:extLst>
          </p:cNvPr>
          <p:cNvSpPr>
            <a:spLocks noGrp="1"/>
          </p:cNvSpPr>
          <p:nvPr>
            <p:ph type="title"/>
          </p:nvPr>
        </p:nvSpPr>
        <p:spPr/>
        <p:txBody>
          <a:bodyPr/>
          <a:lstStyle/>
          <a:p>
            <a:r>
              <a:rPr lang="en-US" dirty="0"/>
              <a:t>For Example, a Cell-Centered Inflow Boundary</a:t>
            </a:r>
          </a:p>
        </p:txBody>
      </p:sp>
      <p:sp>
        <p:nvSpPr>
          <p:cNvPr id="3" name="Slide Number Placeholder 2">
            <a:extLst>
              <a:ext uri="{FF2B5EF4-FFF2-40B4-BE49-F238E27FC236}">
                <a16:creationId xmlns:a16="http://schemas.microsoft.com/office/drawing/2014/main" id="{67161F0D-0104-75A0-725F-A20D4E9A171A}"/>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8" name="Picture 7">
            <a:extLst>
              <a:ext uri="{FF2B5EF4-FFF2-40B4-BE49-F238E27FC236}">
                <a16:creationId xmlns:a16="http://schemas.microsoft.com/office/drawing/2014/main" id="{9DBB4BEC-8EF2-C33F-BC40-2CA2429E2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511" y="2587994"/>
            <a:ext cx="4325932" cy="3657600"/>
          </a:xfrm>
          <a:prstGeom prst="rect">
            <a:avLst/>
          </a:prstGeom>
        </p:spPr>
      </p:pic>
      <p:sp>
        <p:nvSpPr>
          <p:cNvPr id="11" name="TextBox 10">
            <a:extLst>
              <a:ext uri="{FF2B5EF4-FFF2-40B4-BE49-F238E27FC236}">
                <a16:creationId xmlns:a16="http://schemas.microsoft.com/office/drawing/2014/main" id="{FEB36560-70BE-8A90-50D1-441C99FED41B}"/>
              </a:ext>
            </a:extLst>
          </p:cNvPr>
          <p:cNvSpPr txBox="1"/>
          <p:nvPr/>
        </p:nvSpPr>
        <p:spPr>
          <a:xfrm>
            <a:off x="11112285" y="2975675"/>
            <a:ext cx="0" cy="0"/>
          </a:xfrm>
          <a:prstGeom prst="rect">
            <a:avLst/>
          </a:prstGeom>
        </p:spPr>
        <p:txBody>
          <a:bodyPr vert="horz" wrap="none" lIns="91440" tIns="45720" rIns="91440" bIns="45720" rtlCol="0">
            <a:noAutofit/>
          </a:bodyPr>
          <a:lstStyle/>
          <a:p>
            <a:pPr algn="l"/>
            <a:endParaRPr lang="en-US" dirty="0"/>
          </a:p>
        </p:txBody>
      </p:sp>
      <p:sp>
        <p:nvSpPr>
          <p:cNvPr id="12" name="Content Placeholder 3">
            <a:extLst>
              <a:ext uri="{FF2B5EF4-FFF2-40B4-BE49-F238E27FC236}">
                <a16:creationId xmlns:a16="http://schemas.microsoft.com/office/drawing/2014/main" id="{8E90F397-926A-D905-8B95-8D312AA5A73E}"/>
              </a:ext>
            </a:extLst>
          </p:cNvPr>
          <p:cNvSpPr>
            <a:spLocks noGrp="1"/>
          </p:cNvSpPr>
          <p:nvPr>
            <p:ph sz="quarter" idx="11"/>
          </p:nvPr>
        </p:nvSpPr>
        <p:spPr>
          <a:xfrm>
            <a:off x="647700" y="1409700"/>
            <a:ext cx="11049000" cy="4610100"/>
          </a:xfrm>
        </p:spPr>
        <p:txBody>
          <a:bodyPr/>
          <a:lstStyle/>
          <a:p>
            <a:r>
              <a:rPr lang="en-US" dirty="0"/>
              <a:t>Consider an inflow boundary condition where the advection term is of interest</a:t>
            </a:r>
          </a:p>
          <a:p>
            <a:pPr marL="342900" indent="-342900">
              <a:buFont typeface="Arial" panose="020B0604020202020204" pitchFamily="34" charset="0"/>
              <a:buChar char="•"/>
            </a:pPr>
            <a:r>
              <a:rPr lang="en-US" dirty="0"/>
              <a:t>You may have a pipe flow with a given inflow velocity to match a Reynolds number:</a:t>
            </a:r>
          </a:p>
          <a:p>
            <a:pPr marL="342900" indent="-342900">
              <a:buFont typeface="Arial" panose="020B0604020202020204" pitchFamily="34" charset="0"/>
              <a:buChar char="•"/>
            </a:pPr>
            <a:r>
              <a:rPr lang="en-US" dirty="0"/>
              <a:t>A well-posed condition provides the inlet density, velocity and scalar values</a:t>
            </a:r>
          </a:p>
        </p:txBody>
      </p:sp>
      <p:sp>
        <p:nvSpPr>
          <p:cNvPr id="7" name="Striped Right Arrow 6">
            <a:extLst>
              <a:ext uri="{FF2B5EF4-FFF2-40B4-BE49-F238E27FC236}">
                <a16:creationId xmlns:a16="http://schemas.microsoft.com/office/drawing/2014/main" id="{041DAFB7-0BF6-DA1C-2C7C-F4A932098DE4}"/>
              </a:ext>
            </a:extLst>
          </p:cNvPr>
          <p:cNvSpPr/>
          <p:nvPr/>
        </p:nvSpPr>
        <p:spPr>
          <a:xfrm rot="730750">
            <a:off x="4983107" y="3443088"/>
            <a:ext cx="821410" cy="20888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2D971F3-AEAF-2D81-124C-E490B670AC0F}"/>
              </a:ext>
            </a:extLst>
          </p:cNvPr>
          <p:cNvSpPr txBox="1"/>
          <p:nvPr/>
        </p:nvSpPr>
        <p:spPr>
          <a:xfrm>
            <a:off x="4231037" y="3285641"/>
            <a:ext cx="0" cy="0"/>
          </a:xfrm>
          <a:prstGeom prst="rect">
            <a:avLst/>
          </a:prstGeom>
        </p:spPr>
        <p:txBody>
          <a:bodyPr vert="horz" wrap="none" lIns="91440" tIns="45720" rIns="91440" bIns="45720" rtlCol="0">
            <a:noAutofit/>
          </a:bodyPr>
          <a:lstStyle/>
          <a:p>
            <a:pPr algn="l"/>
            <a:r>
              <a:rPr lang="en-US" dirty="0"/>
              <a:t>Inflow</a:t>
            </a:r>
          </a:p>
        </p:txBody>
      </p:sp>
      <p:pic>
        <p:nvPicPr>
          <p:cNvPr id="10" name="Picture 9">
            <a:extLst>
              <a:ext uri="{FF2B5EF4-FFF2-40B4-BE49-F238E27FC236}">
                <a16:creationId xmlns:a16="http://schemas.microsoft.com/office/drawing/2014/main" id="{CBFA15FD-E316-B4FA-12F4-1D20136C6CBD}"/>
              </a:ext>
            </a:extLst>
          </p:cNvPr>
          <p:cNvPicPr>
            <a:picLocks noChangeAspect="1"/>
          </p:cNvPicPr>
          <p:nvPr/>
        </p:nvPicPr>
        <p:blipFill>
          <a:blip r:embed="rId3"/>
          <a:stretch>
            <a:fillRect/>
          </a:stretch>
        </p:blipFill>
        <p:spPr>
          <a:xfrm>
            <a:off x="507785" y="3909638"/>
            <a:ext cx="4140200" cy="762000"/>
          </a:xfrm>
          <a:prstGeom prst="rect">
            <a:avLst/>
          </a:prstGeom>
        </p:spPr>
      </p:pic>
    </p:spTree>
    <p:extLst>
      <p:ext uri="{BB962C8B-B14F-4D97-AF65-F5344CB8AC3E}">
        <p14:creationId xmlns:p14="http://schemas.microsoft.com/office/powerpoint/2010/main" val="523653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7081</TotalTime>
  <Words>1139</Words>
  <Application>Microsoft Macintosh PowerPoint</Application>
  <PresentationFormat>Widescreen</PresentationFormat>
  <Paragraphs>158</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Open Sans Light</vt:lpstr>
      <vt:lpstr>Calibri</vt:lpstr>
      <vt:lpstr>Wingdings</vt:lpstr>
      <vt:lpstr>Courier New</vt:lpstr>
      <vt:lpstr>Symbol</vt:lpstr>
      <vt:lpstr>Open Sans bold</vt:lpstr>
      <vt:lpstr>Arial</vt:lpstr>
      <vt:lpstr>Open Sans</vt:lpstr>
      <vt:lpstr>Sandia Angles</vt:lpstr>
      <vt:lpstr>ME469: Boundary Conditions</vt:lpstr>
      <vt:lpstr>Review of Discretization Options: New, emphasis on boundaries…</vt:lpstr>
      <vt:lpstr>Review of Discretization Options: New, emphasis on boundaries…</vt:lpstr>
      <vt:lpstr>Integration Over the Domain:  The ”Finite” in Finite-Volume and Finite Element</vt:lpstr>
      <vt:lpstr>Integration Over the Domain:  The ”Finite” in Finite-Volume and Finite Element</vt:lpstr>
      <vt:lpstr>Towards Boundary Contributions</vt:lpstr>
      <vt:lpstr>Towards Boundary Contributions</vt:lpstr>
      <vt:lpstr>Cell-Centered vs Vertex-Centered Differences</vt:lpstr>
      <vt:lpstr>For Example, a Cell-Centered Inflow Boundary</vt:lpstr>
      <vt:lpstr>For Example, a Vertex-Centered (EBVC/CVFEM) Inflow Boundary Flux-based (Weak treatment)</vt:lpstr>
      <vt:lpstr>For Example, a Vertex-Centered (EBVC/CVFEM) Inflow Boundary Dirichlet-based (Strong treatment)</vt:lpstr>
      <vt:lpstr>Weak vs Strong: A Practical Heat Conduction Example</vt:lpstr>
      <vt:lpstr>Types of Boundary Conditions in Practical CFD</vt:lpstr>
      <vt:lpstr>Types of Boundary Conditions in Practical CFD</vt:lpstr>
      <vt:lpstr>Types of Boundary Conditions in Practical CFD</vt:lpstr>
      <vt:lpstr>Mathematical Description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614</cp:revision>
  <cp:lastPrinted>2022-11-15T19:00:23Z</cp:lastPrinted>
  <dcterms:created xsi:type="dcterms:W3CDTF">2018-07-21T13:25:45Z</dcterms:created>
  <dcterms:modified xsi:type="dcterms:W3CDTF">2023-04-20T17:32:22Z</dcterms:modified>
</cp:coreProperties>
</file>